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0"/>
  </p:notesMasterIdLst>
  <p:handoutMasterIdLst>
    <p:handoutMasterId r:id="rId21"/>
  </p:handoutMasterIdLst>
  <p:sldIdLst>
    <p:sldId id="256" r:id="rId2"/>
    <p:sldId id="283" r:id="rId3"/>
    <p:sldId id="284" r:id="rId4"/>
    <p:sldId id="290" r:id="rId5"/>
    <p:sldId id="291" r:id="rId6"/>
    <p:sldId id="292" r:id="rId7"/>
    <p:sldId id="286" r:id="rId8"/>
    <p:sldId id="288" r:id="rId9"/>
    <p:sldId id="287" r:id="rId10"/>
    <p:sldId id="295" r:id="rId11"/>
    <p:sldId id="293" r:id="rId12"/>
    <p:sldId id="294" r:id="rId13"/>
    <p:sldId id="297" r:id="rId14"/>
    <p:sldId id="296" r:id="rId15"/>
    <p:sldId id="262" r:id="rId16"/>
    <p:sldId id="298" r:id="rId17"/>
    <p:sldId id="300" r:id="rId18"/>
    <p:sldId id="299" r:id="rId19"/>
  </p:sldIdLst>
  <p:sldSz cx="9144000" cy="6858000" type="screen4x3"/>
  <p:notesSz cx="6858000" cy="9180513"/>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0000"/>
    <a:srgbClr val="996600"/>
    <a:srgbClr val="FF9900"/>
    <a:srgbClr val="663300"/>
    <a:srgbClr val="894400"/>
    <a:srgbClr val="A45100"/>
    <a:srgbClr val="B75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004" autoAdjust="0"/>
    <p:restoredTop sz="94679" autoAdjust="0"/>
  </p:normalViewPr>
  <p:slideViewPr>
    <p:cSldViewPr>
      <p:cViewPr varScale="1">
        <p:scale>
          <a:sx n="58" d="100"/>
          <a:sy n="58" d="100"/>
        </p:scale>
        <p:origin x="-955"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6914"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66915" name="Rectangle 3"/>
          <p:cNvSpPr>
            <a:spLocks noGrp="1" noChangeArrowheads="1"/>
          </p:cNvSpPr>
          <p:nvPr>
            <p:ph type="dt" sz="quarter" idx="1"/>
          </p:nvPr>
        </p:nvSpPr>
        <p:spPr bwMode="auto">
          <a:xfrm>
            <a:off x="3886200" y="0"/>
            <a:ext cx="2971800" cy="458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66916" name="Rectangle 4"/>
          <p:cNvSpPr>
            <a:spLocks noGrp="1" noChangeArrowheads="1"/>
          </p:cNvSpPr>
          <p:nvPr>
            <p:ph type="ftr" sz="quarter" idx="2"/>
          </p:nvPr>
        </p:nvSpPr>
        <p:spPr bwMode="auto">
          <a:xfrm>
            <a:off x="0" y="8721725"/>
            <a:ext cx="2971800" cy="4587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66917" name="Rectangle 5"/>
          <p:cNvSpPr>
            <a:spLocks noGrp="1" noChangeArrowheads="1"/>
          </p:cNvSpPr>
          <p:nvPr>
            <p:ph type="sldNum" sz="quarter" idx="3"/>
          </p:nvPr>
        </p:nvSpPr>
        <p:spPr bwMode="auto">
          <a:xfrm>
            <a:off x="3886200" y="8721725"/>
            <a:ext cx="2971800" cy="4587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7839DF-1FEC-4B95-8927-28AFE32E8E87}" type="slidenum">
              <a:rPr lang="en-US"/>
              <a:pPr>
                <a:defRPr/>
              </a:pPr>
              <a:t>‹#›</a:t>
            </a:fld>
            <a:endParaRPr lang="en-US"/>
          </a:p>
        </p:txBody>
      </p:sp>
    </p:spTree>
    <p:extLst>
      <p:ext uri="{BB962C8B-B14F-4D97-AF65-F5344CB8AC3E}">
        <p14:creationId xmlns:p14="http://schemas.microsoft.com/office/powerpoint/2010/main" val="21993569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64867" name="Rectangle 3"/>
          <p:cNvSpPr>
            <a:spLocks noGrp="1" noChangeArrowheads="1"/>
          </p:cNvSpPr>
          <p:nvPr>
            <p:ph type="dt" idx="1"/>
          </p:nvPr>
        </p:nvSpPr>
        <p:spPr bwMode="auto">
          <a:xfrm>
            <a:off x="3886200" y="0"/>
            <a:ext cx="2971800" cy="458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1508" name="Rectangle 4"/>
          <p:cNvSpPr>
            <a:spLocks noGrp="1" noRot="1" noChangeAspect="1" noChangeArrowheads="1" noTextEdit="1"/>
          </p:cNvSpPr>
          <p:nvPr>
            <p:ph type="sldImg" idx="2"/>
          </p:nvPr>
        </p:nvSpPr>
        <p:spPr bwMode="auto">
          <a:xfrm>
            <a:off x="1135063" y="688975"/>
            <a:ext cx="4587875" cy="34417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4869" name="Rectangle 5"/>
          <p:cNvSpPr>
            <a:spLocks noGrp="1" noChangeArrowheads="1"/>
          </p:cNvSpPr>
          <p:nvPr>
            <p:ph type="body" sz="quarter" idx="3"/>
          </p:nvPr>
        </p:nvSpPr>
        <p:spPr bwMode="auto">
          <a:xfrm>
            <a:off x="914400" y="4360863"/>
            <a:ext cx="5029200" cy="413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4870" name="Rectangle 6"/>
          <p:cNvSpPr>
            <a:spLocks noGrp="1" noChangeArrowheads="1"/>
          </p:cNvSpPr>
          <p:nvPr>
            <p:ph type="ftr" sz="quarter" idx="4"/>
          </p:nvPr>
        </p:nvSpPr>
        <p:spPr bwMode="auto">
          <a:xfrm>
            <a:off x="0" y="8721725"/>
            <a:ext cx="2971800" cy="4587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64871" name="Rectangle 7"/>
          <p:cNvSpPr>
            <a:spLocks noGrp="1" noChangeArrowheads="1"/>
          </p:cNvSpPr>
          <p:nvPr>
            <p:ph type="sldNum" sz="quarter" idx="5"/>
          </p:nvPr>
        </p:nvSpPr>
        <p:spPr bwMode="auto">
          <a:xfrm>
            <a:off x="3886200" y="8721725"/>
            <a:ext cx="2971800" cy="4587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3B3115C-176F-40D8-9005-ED1726527885}" type="slidenum">
              <a:rPr lang="en-US"/>
              <a:pPr>
                <a:defRPr/>
              </a:pPr>
              <a:t>‹#›</a:t>
            </a:fld>
            <a:endParaRPr lang="en-US"/>
          </a:p>
        </p:txBody>
      </p:sp>
    </p:spTree>
    <p:extLst>
      <p:ext uri="{BB962C8B-B14F-4D97-AF65-F5344CB8AC3E}">
        <p14:creationId xmlns:p14="http://schemas.microsoft.com/office/powerpoint/2010/main" val="13093084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457200" y="2363788"/>
            <a:ext cx="8153400" cy="1600200"/>
            <a:chOff x="288" y="1489"/>
            <a:chExt cx="5136" cy="1008"/>
          </a:xfrm>
        </p:grpSpPr>
        <p:sp>
          <p:nvSpPr>
            <p:cNvPr id="5" name="Arc 2"/>
            <p:cNvSpPr>
              <a:spLocks/>
            </p:cNvSpPr>
            <p:nvPr/>
          </p:nvSpPr>
          <p:spPr bwMode="invGray">
            <a:xfrm>
              <a:off x="3595" y="1489"/>
              <a:ext cx="1829" cy="1008"/>
            </a:xfrm>
            <a:custGeom>
              <a:avLst/>
              <a:gdLst>
                <a:gd name="T0" fmla="*/ 2 w 21912"/>
                <a:gd name="T1" fmla="*/ 0 h 43200"/>
                <a:gd name="T2" fmla="*/ 0 w 21912"/>
                <a:gd name="T3" fmla="*/ 24 h 43200"/>
                <a:gd name="T4" fmla="*/ 2 w 21912"/>
                <a:gd name="T5" fmla="*/ 12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6" name="Arc 3"/>
            <p:cNvSpPr>
              <a:spLocks/>
            </p:cNvSpPr>
            <p:nvPr/>
          </p:nvSpPr>
          <p:spPr bwMode="invGray">
            <a:xfrm>
              <a:off x="3548" y="1593"/>
              <a:ext cx="1831" cy="800"/>
            </a:xfrm>
            <a:custGeom>
              <a:avLst/>
              <a:gdLst>
                <a:gd name="T0" fmla="*/ 2 w 21924"/>
                <a:gd name="T1" fmla="*/ 0 h 43200"/>
                <a:gd name="T2" fmla="*/ 0 w 21924"/>
                <a:gd name="T3" fmla="*/ 15 h 43200"/>
                <a:gd name="T4" fmla="*/ 2 w 21924"/>
                <a:gd name="T5" fmla="*/ 7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7" name="Arc 4"/>
            <p:cNvSpPr>
              <a:spLocks/>
            </p:cNvSpPr>
            <p:nvPr/>
          </p:nvSpPr>
          <p:spPr bwMode="invGray">
            <a:xfrm>
              <a:off x="3521" y="1732"/>
              <a:ext cx="1830" cy="522"/>
            </a:xfrm>
            <a:custGeom>
              <a:avLst/>
              <a:gdLst>
                <a:gd name="T0" fmla="*/ 2 w 21925"/>
                <a:gd name="T1" fmla="*/ 0 h 43200"/>
                <a:gd name="T2" fmla="*/ 0 w 21925"/>
                <a:gd name="T3" fmla="*/ 6 h 43200"/>
                <a:gd name="T4" fmla="*/ 2 w 21925"/>
                <a:gd name="T5" fmla="*/ 3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8" name="AutoShape 5"/>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3079" name="Rectangle 7"/>
          <p:cNvSpPr>
            <a:spLocks noGrp="1" noChangeArrowheads="1"/>
          </p:cNvSpPr>
          <p:nvPr>
            <p:ph type="ctrTitle" sz="quarter"/>
          </p:nvPr>
        </p:nvSpPr>
        <p:spPr>
          <a:xfrm>
            <a:off x="685800" y="1447800"/>
            <a:ext cx="7772400" cy="1143000"/>
          </a:xfrm>
        </p:spPr>
        <p:txBody>
          <a:bodyPr/>
          <a:lstStyle>
            <a:lvl1pPr>
              <a:defRPr/>
            </a:lvl1pPr>
          </a:lstStyle>
          <a:p>
            <a:r>
              <a:rPr lang="en-US"/>
              <a:t>Click to edit Master title style</a:t>
            </a:r>
          </a:p>
        </p:txBody>
      </p:sp>
      <p:sp>
        <p:nvSpPr>
          <p:cNvPr id="3080"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r>
              <a:rPr lang="en-US"/>
              <a:t>Click to edit Master subtitle style</a:t>
            </a:r>
          </a:p>
        </p:txBody>
      </p:sp>
      <p:sp>
        <p:nvSpPr>
          <p:cNvPr id="9" name="Rectangle 9"/>
          <p:cNvSpPr>
            <a:spLocks noGrp="1" noChangeArrowheads="1"/>
          </p:cNvSpPr>
          <p:nvPr>
            <p:ph type="dt" sz="quarter" idx="10"/>
          </p:nvPr>
        </p:nvSpPr>
        <p:spPr/>
        <p:txBody>
          <a:bodyPr/>
          <a:lstStyle>
            <a:lvl1pPr>
              <a:defRPr dirty="0" smtClean="0"/>
            </a:lvl1pPr>
          </a:lstStyle>
          <a:p>
            <a:pPr>
              <a:defRPr/>
            </a:pPr>
            <a:r>
              <a:rPr lang="en-US" dirty="0" smtClean="0"/>
              <a:t> </a:t>
            </a:r>
            <a:endParaRPr lang="en-US" dirty="0"/>
          </a:p>
        </p:txBody>
      </p:sp>
      <p:sp>
        <p:nvSpPr>
          <p:cNvPr id="10" name="Rectangle 10"/>
          <p:cNvSpPr>
            <a:spLocks noGrp="1" noChangeArrowheads="1"/>
          </p:cNvSpPr>
          <p:nvPr>
            <p:ph type="ftr" sz="quarter" idx="11"/>
          </p:nvPr>
        </p:nvSpPr>
        <p:spPr/>
        <p:txBody>
          <a:bodyPr/>
          <a:lstStyle>
            <a:lvl1pPr>
              <a:defRPr/>
            </a:lvl1pPr>
          </a:lstStyle>
          <a:p>
            <a:pPr>
              <a:defRPr/>
            </a:pPr>
            <a:r>
              <a:rPr lang="en-US"/>
              <a:t>CSCI 1900</a:t>
            </a:r>
          </a:p>
        </p:txBody>
      </p:sp>
      <p:sp>
        <p:nvSpPr>
          <p:cNvPr id="11" name="Rectangle 11"/>
          <p:cNvSpPr>
            <a:spLocks noGrp="1" noChangeArrowheads="1"/>
          </p:cNvSpPr>
          <p:nvPr>
            <p:ph type="sldNum" sz="quarter" idx="12"/>
          </p:nvPr>
        </p:nvSpPr>
        <p:spPr/>
        <p:txBody>
          <a:bodyPr/>
          <a:lstStyle>
            <a:lvl1pPr>
              <a:defRPr/>
            </a:lvl1pPr>
          </a:lstStyle>
          <a:p>
            <a:pPr>
              <a:defRPr/>
            </a:pPr>
            <a:fld id="{2A88AA58-4726-4872-8A92-7EFE44AB53C6}" type="slidenum">
              <a:rPr lang="en-US"/>
              <a:pPr>
                <a:defRPr/>
              </a:pPr>
              <a:t>‹#›</a:t>
            </a:fld>
            <a:endParaRPr lang="en-US"/>
          </a:p>
        </p:txBody>
      </p:sp>
    </p:spTree>
    <p:extLst>
      <p:ext uri="{BB962C8B-B14F-4D97-AF65-F5344CB8AC3E}">
        <p14:creationId xmlns:p14="http://schemas.microsoft.com/office/powerpoint/2010/main" val="480087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21 </a:t>
            </a:r>
            <a:r>
              <a:rPr lang="en-US" dirty="0"/>
              <a:t>- </a:t>
            </a:r>
            <a:fld id="{C8298F8B-18F1-4BBC-8542-77F01892C538}" type="slidenum">
              <a:rPr lang="en-US"/>
              <a:pPr>
                <a:defRPr/>
              </a:pPr>
              <a:t>‹#›</a:t>
            </a:fld>
            <a:endParaRPr lang="en-US" dirty="0"/>
          </a:p>
        </p:txBody>
      </p:sp>
    </p:spTree>
    <p:extLst>
      <p:ext uri="{BB962C8B-B14F-4D97-AF65-F5344CB8AC3E}">
        <p14:creationId xmlns:p14="http://schemas.microsoft.com/office/powerpoint/2010/main" val="2892001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228600"/>
            <a:ext cx="19621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7340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21 </a:t>
            </a:r>
            <a:r>
              <a:rPr lang="en-US" dirty="0"/>
              <a:t>- </a:t>
            </a:r>
            <a:fld id="{0836CB13-4269-4ECA-B803-E8DE6E1FDF0F}" type="slidenum">
              <a:rPr lang="en-US"/>
              <a:pPr>
                <a:defRPr/>
              </a:pPr>
              <a:t>‹#›</a:t>
            </a:fld>
            <a:endParaRPr lang="en-US" dirty="0"/>
          </a:p>
        </p:txBody>
      </p:sp>
    </p:spTree>
    <p:extLst>
      <p:ext uri="{BB962C8B-B14F-4D97-AF65-F5344CB8AC3E}">
        <p14:creationId xmlns:p14="http://schemas.microsoft.com/office/powerpoint/2010/main" val="2005982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772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76400"/>
            <a:ext cx="3810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3810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21 </a:t>
            </a:r>
            <a:r>
              <a:rPr lang="en-US" dirty="0"/>
              <a:t>- </a:t>
            </a:r>
            <a:fld id="{E727E834-94A8-43C7-A30D-2B6EC906F312}" type="slidenum">
              <a:rPr lang="en-US"/>
              <a:pPr>
                <a:defRPr/>
              </a:pPr>
              <a:t>‹#›</a:t>
            </a:fld>
            <a:endParaRPr lang="en-US" dirty="0"/>
          </a:p>
        </p:txBody>
      </p:sp>
    </p:spTree>
    <p:extLst>
      <p:ext uri="{BB962C8B-B14F-4D97-AF65-F5344CB8AC3E}">
        <p14:creationId xmlns:p14="http://schemas.microsoft.com/office/powerpoint/2010/main" val="2059632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21 </a:t>
            </a:r>
            <a:r>
              <a:rPr lang="en-US" dirty="0"/>
              <a:t>- </a:t>
            </a:r>
            <a:fld id="{761514C7-53CE-4C80-9DD1-D4CDAC384F6D}" type="slidenum">
              <a:rPr lang="en-US"/>
              <a:pPr>
                <a:defRPr/>
              </a:pPr>
              <a:t>‹#›</a:t>
            </a:fld>
            <a:endParaRPr lang="en-US" dirty="0"/>
          </a:p>
        </p:txBody>
      </p:sp>
    </p:spTree>
    <p:extLst>
      <p:ext uri="{BB962C8B-B14F-4D97-AF65-F5344CB8AC3E}">
        <p14:creationId xmlns:p14="http://schemas.microsoft.com/office/powerpoint/2010/main" val="1490422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21 </a:t>
            </a:r>
            <a:r>
              <a:rPr lang="en-US" dirty="0"/>
              <a:t>- </a:t>
            </a:r>
            <a:fld id="{FC6806D9-86A0-48BE-A1F1-3193891353D7}" type="slidenum">
              <a:rPr lang="en-US"/>
              <a:pPr>
                <a:defRPr/>
              </a:pPr>
              <a:t>‹#›</a:t>
            </a:fld>
            <a:endParaRPr lang="en-US" dirty="0"/>
          </a:p>
        </p:txBody>
      </p:sp>
    </p:spTree>
    <p:extLst>
      <p:ext uri="{BB962C8B-B14F-4D97-AF65-F5344CB8AC3E}">
        <p14:creationId xmlns:p14="http://schemas.microsoft.com/office/powerpoint/2010/main" val="619915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764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21 </a:t>
            </a:r>
            <a:r>
              <a:rPr lang="en-US" dirty="0"/>
              <a:t>- </a:t>
            </a:r>
            <a:fld id="{BF07010F-E8FF-4E22-A679-80615C92FDF4}" type="slidenum">
              <a:rPr lang="en-US"/>
              <a:pPr>
                <a:defRPr/>
              </a:pPr>
              <a:t>‹#›</a:t>
            </a:fld>
            <a:endParaRPr lang="en-US" dirty="0"/>
          </a:p>
        </p:txBody>
      </p:sp>
    </p:spTree>
    <p:extLst>
      <p:ext uri="{BB962C8B-B14F-4D97-AF65-F5344CB8AC3E}">
        <p14:creationId xmlns:p14="http://schemas.microsoft.com/office/powerpoint/2010/main" val="3862424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9"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21 </a:t>
            </a:r>
            <a:r>
              <a:rPr lang="en-US" dirty="0"/>
              <a:t>- </a:t>
            </a:r>
            <a:fld id="{909D5C55-33C5-462D-9B73-AC7976E338DE}" type="slidenum">
              <a:rPr lang="en-US"/>
              <a:pPr>
                <a:defRPr/>
              </a:pPr>
              <a:t>‹#›</a:t>
            </a:fld>
            <a:endParaRPr lang="en-US" dirty="0"/>
          </a:p>
        </p:txBody>
      </p:sp>
    </p:spTree>
    <p:extLst>
      <p:ext uri="{BB962C8B-B14F-4D97-AF65-F5344CB8AC3E}">
        <p14:creationId xmlns:p14="http://schemas.microsoft.com/office/powerpoint/2010/main" val="420807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5"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21 </a:t>
            </a:r>
            <a:r>
              <a:rPr lang="en-US" dirty="0"/>
              <a:t>- </a:t>
            </a:r>
            <a:fld id="{5AC7DECA-051D-4F08-912B-C566911CBA42}" type="slidenum">
              <a:rPr lang="en-US"/>
              <a:pPr>
                <a:defRPr/>
              </a:pPr>
              <a:t>‹#›</a:t>
            </a:fld>
            <a:endParaRPr lang="en-US" dirty="0"/>
          </a:p>
        </p:txBody>
      </p:sp>
    </p:spTree>
    <p:extLst>
      <p:ext uri="{BB962C8B-B14F-4D97-AF65-F5344CB8AC3E}">
        <p14:creationId xmlns:p14="http://schemas.microsoft.com/office/powerpoint/2010/main" val="3336328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4"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21 </a:t>
            </a:r>
            <a:r>
              <a:rPr lang="en-US" dirty="0"/>
              <a:t>- </a:t>
            </a:r>
            <a:fld id="{88D200DF-63F0-40AA-BE89-731E157CDC5C}" type="slidenum">
              <a:rPr lang="en-US"/>
              <a:pPr>
                <a:defRPr/>
              </a:pPr>
              <a:t>‹#›</a:t>
            </a:fld>
            <a:endParaRPr lang="en-US" dirty="0"/>
          </a:p>
        </p:txBody>
      </p:sp>
    </p:spTree>
    <p:extLst>
      <p:ext uri="{BB962C8B-B14F-4D97-AF65-F5344CB8AC3E}">
        <p14:creationId xmlns:p14="http://schemas.microsoft.com/office/powerpoint/2010/main" val="2262161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21 </a:t>
            </a:r>
            <a:r>
              <a:rPr lang="en-US" dirty="0"/>
              <a:t>- </a:t>
            </a:r>
            <a:fld id="{C7C46140-9327-4E57-96D8-3700AC006959}" type="slidenum">
              <a:rPr lang="en-US"/>
              <a:pPr>
                <a:defRPr/>
              </a:pPr>
              <a:t>‹#›</a:t>
            </a:fld>
            <a:endParaRPr lang="en-US" dirty="0"/>
          </a:p>
        </p:txBody>
      </p:sp>
    </p:spTree>
    <p:extLst>
      <p:ext uri="{BB962C8B-B14F-4D97-AF65-F5344CB8AC3E}">
        <p14:creationId xmlns:p14="http://schemas.microsoft.com/office/powerpoint/2010/main" val="3087352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dirty="0" smtClean="0"/>
              <a:t> </a:t>
            </a: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1900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dirty="0"/>
              <a:t> </a:t>
            </a:r>
            <a:r>
              <a:rPr lang="en-US" dirty="0" smtClean="0"/>
              <a:t>Lecture 21 </a:t>
            </a:r>
            <a:r>
              <a:rPr lang="en-US" dirty="0"/>
              <a:t>- </a:t>
            </a:r>
            <a:fld id="{D855511B-1AE2-4B96-BBE2-78115799807D}" type="slidenum">
              <a:rPr lang="en-US"/>
              <a:pPr>
                <a:defRPr/>
              </a:pPr>
              <a:t>‹#›</a:t>
            </a:fld>
            <a:endParaRPr lang="en-US" dirty="0"/>
          </a:p>
        </p:txBody>
      </p:sp>
    </p:spTree>
    <p:extLst>
      <p:ext uri="{BB962C8B-B14F-4D97-AF65-F5344CB8AC3E}">
        <p14:creationId xmlns:p14="http://schemas.microsoft.com/office/powerpoint/2010/main" val="3949820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457200" y="533400"/>
            <a:ext cx="8153400" cy="1600200"/>
            <a:chOff x="288" y="625"/>
            <a:chExt cx="5136" cy="1008"/>
          </a:xfrm>
        </p:grpSpPr>
        <p:sp>
          <p:nvSpPr>
            <p:cNvPr id="1032" name="Arc 2"/>
            <p:cNvSpPr>
              <a:spLocks/>
            </p:cNvSpPr>
            <p:nvPr/>
          </p:nvSpPr>
          <p:spPr bwMode="invGray">
            <a:xfrm>
              <a:off x="3595" y="625"/>
              <a:ext cx="1829" cy="1008"/>
            </a:xfrm>
            <a:custGeom>
              <a:avLst/>
              <a:gdLst>
                <a:gd name="T0" fmla="*/ 2 w 21912"/>
                <a:gd name="T1" fmla="*/ 0 h 43200"/>
                <a:gd name="T2" fmla="*/ 0 w 21912"/>
                <a:gd name="T3" fmla="*/ 24 h 43200"/>
                <a:gd name="T4" fmla="*/ 2 w 21912"/>
                <a:gd name="T5" fmla="*/ 12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2" name="Arc 3"/>
            <p:cNvSpPr>
              <a:spLocks/>
            </p:cNvSpPr>
            <p:nvPr/>
          </p:nvSpPr>
          <p:spPr bwMode="invGray">
            <a:xfrm>
              <a:off x="3548" y="729"/>
              <a:ext cx="1831" cy="800"/>
            </a:xfrm>
            <a:custGeom>
              <a:avLst/>
              <a:gdLst>
                <a:gd name="T0" fmla="*/ 2 w 21924"/>
                <a:gd name="T1" fmla="*/ 0 h 43200"/>
                <a:gd name="T2" fmla="*/ 0 w 21924"/>
                <a:gd name="T3" fmla="*/ 15 h 43200"/>
                <a:gd name="T4" fmla="*/ 2 w 21924"/>
                <a:gd name="T5" fmla="*/ 7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3" name="Arc 4"/>
            <p:cNvSpPr>
              <a:spLocks/>
            </p:cNvSpPr>
            <p:nvPr/>
          </p:nvSpPr>
          <p:spPr bwMode="invGray">
            <a:xfrm>
              <a:off x="3521" y="868"/>
              <a:ext cx="1830" cy="522"/>
            </a:xfrm>
            <a:custGeom>
              <a:avLst/>
              <a:gdLst>
                <a:gd name="T0" fmla="*/ 2 w 21925"/>
                <a:gd name="T1" fmla="*/ 0 h 43200"/>
                <a:gd name="T2" fmla="*/ 0 w 21925"/>
                <a:gd name="T3" fmla="*/ 6 h 43200"/>
                <a:gd name="T4" fmla="*/ 2 w 21925"/>
                <a:gd name="T5" fmla="*/ 3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4" name="AutoShape 5"/>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1027" name="Rectangle 7"/>
          <p:cNvSpPr>
            <a:spLocks noGrp="1" noChangeArrowheads="1"/>
          </p:cNvSpPr>
          <p:nvPr>
            <p:ph type="title"/>
          </p:nvPr>
        </p:nvSpPr>
        <p:spPr bwMode="auto">
          <a:xfrm>
            <a:off x="609600" y="2286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1028" name="Rectangle 8"/>
          <p:cNvSpPr>
            <a:spLocks noGrp="1" noChangeArrowheads="1"/>
          </p:cNvSpPr>
          <p:nvPr>
            <p:ph type="body" idx="1"/>
          </p:nvPr>
        </p:nvSpPr>
        <p:spPr bwMode="auto">
          <a:xfrm>
            <a:off x="685800" y="1676400"/>
            <a:ext cx="77724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3" name="Rectangle 9"/>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dirty="0" smtClean="0">
                <a:latin typeface="Arial" charset="0"/>
              </a:defRPr>
            </a:lvl1pPr>
          </a:lstStyle>
          <a:p>
            <a:pPr>
              <a:defRPr/>
            </a:pPr>
            <a:r>
              <a:rPr lang="en-US" dirty="0" smtClean="0"/>
              <a:t> </a:t>
            </a:r>
            <a:endParaRPr lang="en-US" dirty="0"/>
          </a:p>
        </p:txBody>
      </p:sp>
      <p:sp>
        <p:nvSpPr>
          <p:cNvPr id="1034" name="Rectangle 10"/>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atin typeface="Arial" charset="0"/>
              </a:defRPr>
            </a:lvl1pPr>
          </a:lstStyle>
          <a:p>
            <a:pPr>
              <a:defRPr/>
            </a:pPr>
            <a:r>
              <a:rPr lang="en-US"/>
              <a:t>CSCI 1900</a:t>
            </a:r>
          </a:p>
        </p:txBody>
      </p:sp>
      <p:sp>
        <p:nvSpPr>
          <p:cNvPr id="1035" name="Rectangle 11"/>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atin typeface="Arial" charset="0"/>
              </a:defRPr>
            </a:lvl1pPr>
          </a:lstStyle>
          <a:p>
            <a:pPr>
              <a:defRPr/>
            </a:pPr>
            <a:r>
              <a:rPr lang="en-US" dirty="0"/>
              <a:t> </a:t>
            </a:r>
            <a:r>
              <a:rPr lang="en-US" dirty="0" smtClean="0"/>
              <a:t>Lecture 21 </a:t>
            </a:r>
            <a:r>
              <a:rPr lang="en-US" dirty="0"/>
              <a:t>- </a:t>
            </a:r>
            <a:fld id="{8F997E20-206C-4432-8384-3D7689BD4EB5}"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764"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Lst>
  <p:hf hdr="0"/>
  <p:txStyles>
    <p:titleStyle>
      <a:lvl1pPr algn="r" rtl="0" eaLnBrk="0" fontAlgn="base" hangingPunct="0">
        <a:spcBef>
          <a:spcPct val="0"/>
        </a:spcBef>
        <a:spcAft>
          <a:spcPct val="0"/>
        </a:spcAft>
        <a:defRPr sz="4400" i="1">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charset="0"/>
        </a:defRPr>
      </a:lvl2pPr>
      <a:lvl3pPr algn="r" rtl="0" eaLnBrk="0" fontAlgn="base" hangingPunct="0">
        <a:spcBef>
          <a:spcPct val="0"/>
        </a:spcBef>
        <a:spcAft>
          <a:spcPct val="0"/>
        </a:spcAft>
        <a:defRPr sz="4400" i="1">
          <a:solidFill>
            <a:schemeClr val="tx2"/>
          </a:solidFill>
          <a:latin typeface="Times New Roman" charset="0"/>
        </a:defRPr>
      </a:lvl3pPr>
      <a:lvl4pPr algn="r" rtl="0" eaLnBrk="0" fontAlgn="base" hangingPunct="0">
        <a:spcBef>
          <a:spcPct val="0"/>
        </a:spcBef>
        <a:spcAft>
          <a:spcPct val="0"/>
        </a:spcAft>
        <a:defRPr sz="4400" i="1">
          <a:solidFill>
            <a:schemeClr val="tx2"/>
          </a:solidFill>
          <a:latin typeface="Times New Roman" charset="0"/>
        </a:defRPr>
      </a:lvl4pPr>
      <a:lvl5pPr algn="r" rtl="0" eaLnBrk="0" fontAlgn="base" hangingPunct="0">
        <a:spcBef>
          <a:spcPct val="0"/>
        </a:spcBef>
        <a:spcAft>
          <a:spcPct val="0"/>
        </a:spcAft>
        <a:defRPr sz="4400" i="1">
          <a:solidFill>
            <a:schemeClr val="tx2"/>
          </a:solidFill>
          <a:latin typeface="Times New Roman" charset="0"/>
        </a:defRPr>
      </a:lvl5pPr>
      <a:lvl6pPr marL="457200" algn="r" rtl="0" fontAlgn="base">
        <a:spcBef>
          <a:spcPct val="0"/>
        </a:spcBef>
        <a:spcAft>
          <a:spcPct val="0"/>
        </a:spcAft>
        <a:defRPr sz="4400" i="1">
          <a:solidFill>
            <a:schemeClr val="tx2"/>
          </a:solidFill>
          <a:latin typeface="Times New Roman" charset="0"/>
        </a:defRPr>
      </a:lvl6pPr>
      <a:lvl7pPr marL="914400" algn="r" rtl="0" fontAlgn="base">
        <a:spcBef>
          <a:spcPct val="0"/>
        </a:spcBef>
        <a:spcAft>
          <a:spcPct val="0"/>
        </a:spcAft>
        <a:defRPr sz="4400" i="1">
          <a:solidFill>
            <a:schemeClr val="tx2"/>
          </a:solidFill>
          <a:latin typeface="Times New Roman" charset="0"/>
        </a:defRPr>
      </a:lvl7pPr>
      <a:lvl8pPr marL="1371600" algn="r" rtl="0" fontAlgn="base">
        <a:spcBef>
          <a:spcPct val="0"/>
        </a:spcBef>
        <a:spcAft>
          <a:spcPct val="0"/>
        </a:spcAft>
        <a:defRPr sz="4400" i="1">
          <a:solidFill>
            <a:schemeClr val="tx2"/>
          </a:solidFill>
          <a:latin typeface="Times New Roman" charset="0"/>
        </a:defRPr>
      </a:lvl8pPr>
      <a:lvl9pPr marL="1828800" algn="r" rtl="0" fontAlgn="base">
        <a:spcBef>
          <a:spcPct val="0"/>
        </a:spcBef>
        <a:spcAft>
          <a:spcPct val="0"/>
        </a:spcAft>
        <a:defRPr sz="4400" i="1">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143000"/>
            <a:ext cx="7772400" cy="1447800"/>
          </a:xfrm>
        </p:spPr>
        <p:txBody>
          <a:bodyPr/>
          <a:lstStyle/>
          <a:p>
            <a:pPr algn="ctr" eaLnBrk="1" hangingPunct="1"/>
            <a:r>
              <a:rPr lang="en-US" dirty="0" smtClean="0"/>
              <a:t>Lecture 21</a:t>
            </a:r>
            <a:br>
              <a:rPr lang="en-US" dirty="0" smtClean="0"/>
            </a:br>
            <a:r>
              <a:rPr lang="en-US" dirty="0" smtClean="0"/>
              <a:t>Paths and Circuits</a:t>
            </a:r>
          </a:p>
        </p:txBody>
      </p:sp>
      <p:sp>
        <p:nvSpPr>
          <p:cNvPr id="3075" name="Rectangle 3"/>
          <p:cNvSpPr>
            <a:spLocks noGrp="1" noChangeArrowheads="1"/>
          </p:cNvSpPr>
          <p:nvPr>
            <p:ph type="subTitle" idx="1"/>
          </p:nvPr>
        </p:nvSpPr>
        <p:spPr>
          <a:xfrm>
            <a:off x="228600" y="3733800"/>
            <a:ext cx="8763000" cy="1752600"/>
          </a:xfrm>
        </p:spPr>
        <p:txBody>
          <a:bodyPr/>
          <a:lstStyle/>
          <a:p>
            <a:pPr eaLnBrk="1" hangingPunct="1"/>
            <a:r>
              <a:rPr lang="en-US" dirty="0" smtClean="0"/>
              <a:t> CSCI – 1900    Mathematics for Computer Science</a:t>
            </a:r>
          </a:p>
          <a:p>
            <a:pPr eaLnBrk="1" hangingPunct="1"/>
            <a:r>
              <a:rPr lang="en-US" dirty="0" smtClean="0"/>
              <a:t>Fall </a:t>
            </a:r>
            <a:r>
              <a:rPr lang="en-US" dirty="0" smtClean="0"/>
              <a:t>2014</a:t>
            </a:r>
          </a:p>
          <a:p>
            <a:pPr eaLnBrk="1" hangingPunct="1"/>
            <a:r>
              <a:rPr lang="en-US" dirty="0" smtClean="0"/>
              <a:t>Bill Pine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1229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1229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A8E96EDD-BAB8-4886-9000-088CC139DA3C}" type="slidenum">
              <a:rPr lang="en-US" sz="1400" smtClean="0">
                <a:latin typeface="Arial" charset="0"/>
              </a:rPr>
              <a:pPr eaLnBrk="1" hangingPunct="1"/>
              <a:t>10</a:t>
            </a:fld>
            <a:endParaRPr lang="en-US" sz="1400" dirty="0" smtClean="0">
              <a:latin typeface="Arial" charset="0"/>
            </a:endParaRPr>
          </a:p>
        </p:txBody>
      </p:sp>
      <p:sp>
        <p:nvSpPr>
          <p:cNvPr id="12293" name="Rectangle 2"/>
          <p:cNvSpPr>
            <a:spLocks noGrp="1" noChangeArrowheads="1"/>
          </p:cNvSpPr>
          <p:nvPr>
            <p:ph type="title"/>
          </p:nvPr>
        </p:nvSpPr>
        <p:spPr/>
        <p:txBody>
          <a:bodyPr/>
          <a:lstStyle/>
          <a:p>
            <a:pPr eaLnBrk="1" hangingPunct="1"/>
            <a:r>
              <a:rPr lang="en-US" smtClean="0"/>
              <a:t>The Solution</a:t>
            </a:r>
          </a:p>
        </p:txBody>
      </p:sp>
      <p:sp>
        <p:nvSpPr>
          <p:cNvPr id="12294" name="Rectangle 24"/>
          <p:cNvSpPr>
            <a:spLocks noGrp="1" noChangeArrowheads="1"/>
          </p:cNvSpPr>
          <p:nvPr>
            <p:ph type="body" idx="4294967295"/>
          </p:nvPr>
        </p:nvSpPr>
        <p:spPr/>
        <p:txBody>
          <a:bodyPr/>
          <a:lstStyle/>
          <a:p>
            <a:pPr>
              <a:lnSpc>
                <a:spcPct val="90000"/>
              </a:lnSpc>
            </a:pPr>
            <a:r>
              <a:rPr lang="en-US" smtClean="0"/>
              <a:t>In 1736, Leonhard Euler resolved the problem with reasoning equivalent to the two previously quoted theorem</a:t>
            </a:r>
          </a:p>
          <a:p>
            <a:pPr>
              <a:lnSpc>
                <a:spcPct val="90000"/>
              </a:lnSpc>
            </a:pPr>
            <a:r>
              <a:rPr lang="en-US" smtClean="0"/>
              <a:t>Draw the graph corresponding to the map of Konigsberg</a:t>
            </a:r>
          </a:p>
          <a:p>
            <a:pPr>
              <a:lnSpc>
                <a:spcPct val="90000"/>
              </a:lnSpc>
            </a:pPr>
            <a:r>
              <a:rPr lang="en-US" smtClean="0"/>
              <a:t>Determine the degree of the vertices of your graph</a:t>
            </a:r>
          </a:p>
          <a:p>
            <a:pPr>
              <a:lnSpc>
                <a:spcPct val="90000"/>
              </a:lnSpc>
            </a:pPr>
            <a:r>
              <a:rPr lang="en-US" smtClean="0"/>
              <a:t>By applying the theorem, show that no circuit is possible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1331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1331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F07CE82D-2F23-4369-B714-253BDA49D676}" type="slidenum">
              <a:rPr lang="en-US" sz="1400" smtClean="0">
                <a:latin typeface="Arial" charset="0"/>
              </a:rPr>
              <a:pPr eaLnBrk="1" hangingPunct="1"/>
              <a:t>11</a:t>
            </a:fld>
            <a:endParaRPr lang="en-US" sz="1400" dirty="0" smtClean="0">
              <a:latin typeface="Arial" charset="0"/>
            </a:endParaRPr>
          </a:p>
        </p:txBody>
      </p:sp>
      <p:sp>
        <p:nvSpPr>
          <p:cNvPr id="13317" name="Rectangle 2"/>
          <p:cNvSpPr>
            <a:spLocks noGrp="1" noChangeArrowheads="1"/>
          </p:cNvSpPr>
          <p:nvPr>
            <p:ph type="title"/>
          </p:nvPr>
        </p:nvSpPr>
        <p:spPr/>
        <p:txBody>
          <a:bodyPr/>
          <a:lstStyle/>
          <a:p>
            <a:pPr eaLnBrk="1" hangingPunct="1"/>
            <a:r>
              <a:rPr lang="en-US" smtClean="0"/>
              <a:t>Hamiltonian Circuits</a:t>
            </a:r>
          </a:p>
        </p:txBody>
      </p:sp>
      <p:sp>
        <p:nvSpPr>
          <p:cNvPr id="13318" name="Rectangle 3"/>
          <p:cNvSpPr>
            <a:spLocks noGrp="1" noChangeArrowheads="1"/>
          </p:cNvSpPr>
          <p:nvPr>
            <p:ph type="body" idx="1"/>
          </p:nvPr>
        </p:nvSpPr>
        <p:spPr/>
        <p:txBody>
          <a:bodyPr/>
          <a:lstStyle/>
          <a:p>
            <a:pPr eaLnBrk="1" hangingPunct="1"/>
            <a:r>
              <a:rPr lang="en-US" smtClean="0"/>
              <a:t>A related circuit is the Hamiltonian circuit</a:t>
            </a:r>
          </a:p>
          <a:p>
            <a:pPr eaLnBrk="1" hangingPunct="1"/>
            <a:r>
              <a:rPr lang="en-US" smtClean="0"/>
              <a:t>Given a graph G, a Hamiltonian circuit, H of G, is a sequence of adjacent vertices and distinct edges, in which every vertex of G appears exactly once in 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1433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143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268FB02E-B280-4938-BBF5-B2AFF36B5D7B}" type="slidenum">
              <a:rPr lang="en-US" sz="1400" smtClean="0">
                <a:latin typeface="Arial" charset="0"/>
              </a:rPr>
              <a:pPr eaLnBrk="1" hangingPunct="1"/>
              <a:t>12</a:t>
            </a:fld>
            <a:endParaRPr lang="en-US" sz="1400" dirty="0" smtClean="0">
              <a:latin typeface="Arial" charset="0"/>
            </a:endParaRPr>
          </a:p>
        </p:txBody>
      </p:sp>
      <p:sp>
        <p:nvSpPr>
          <p:cNvPr id="14341" name="Rectangle 3"/>
          <p:cNvSpPr>
            <a:spLocks noGrp="1" noChangeArrowheads="1"/>
          </p:cNvSpPr>
          <p:nvPr>
            <p:ph type="body" idx="1"/>
          </p:nvPr>
        </p:nvSpPr>
        <p:spPr>
          <a:xfrm>
            <a:off x="685800" y="1676400"/>
            <a:ext cx="7772400" cy="4267200"/>
          </a:xfrm>
        </p:spPr>
        <p:txBody>
          <a:bodyPr/>
          <a:lstStyle/>
          <a:p>
            <a:pPr eaLnBrk="1" hangingPunct="1"/>
            <a:r>
              <a:rPr lang="en-US" smtClean="0"/>
              <a:t>If a graph G has a Hamiltonian circuit, then G has a subgraph H with the following properties</a:t>
            </a:r>
          </a:p>
          <a:p>
            <a:pPr lvl="1" eaLnBrk="1" hangingPunct="1"/>
            <a:r>
              <a:rPr lang="en-US" smtClean="0"/>
              <a:t>H contains every vertex in G</a:t>
            </a:r>
          </a:p>
          <a:p>
            <a:pPr lvl="1" eaLnBrk="1" hangingPunct="1"/>
            <a:r>
              <a:rPr lang="en-US" smtClean="0"/>
              <a:t>H is connected</a:t>
            </a:r>
          </a:p>
          <a:p>
            <a:pPr lvl="1" eaLnBrk="1" hangingPunct="1"/>
            <a:r>
              <a:rPr lang="en-US" smtClean="0"/>
              <a:t>H has the same number of edges as vertices</a:t>
            </a:r>
          </a:p>
          <a:p>
            <a:pPr lvl="1" eaLnBrk="1" hangingPunct="1"/>
            <a:r>
              <a:rPr lang="en-US" smtClean="0"/>
              <a:t>Every vertex of H has degree 2</a:t>
            </a:r>
          </a:p>
        </p:txBody>
      </p:sp>
      <p:sp>
        <p:nvSpPr>
          <p:cNvPr id="14342" name="Rectangle 2"/>
          <p:cNvSpPr>
            <a:spLocks noChangeArrowheads="1"/>
          </p:cNvSpPr>
          <p:nvPr/>
        </p:nvSpPr>
        <p:spPr bwMode="auto">
          <a:xfrm>
            <a:off x="609600" y="2286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b"/>
          <a:lstStyle/>
          <a:p>
            <a:pPr algn="r"/>
            <a:r>
              <a:rPr lang="en-US" sz="4400" i="1">
                <a:solidFill>
                  <a:schemeClr val="tx2"/>
                </a:solidFill>
              </a:rPr>
              <a:t>Theorem on Hamilton Circuits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Traveling Salesman Problem</a:t>
            </a:r>
          </a:p>
        </p:txBody>
      </p:sp>
      <p:sp>
        <p:nvSpPr>
          <p:cNvPr id="15363" name="Rectangle 26"/>
          <p:cNvSpPr>
            <a:spLocks noGrp="1" noChangeArrowheads="1"/>
          </p:cNvSpPr>
          <p:nvPr>
            <p:ph type="body" idx="4294967295"/>
          </p:nvPr>
        </p:nvSpPr>
        <p:spPr/>
        <p:txBody>
          <a:bodyPr/>
          <a:lstStyle/>
          <a:p>
            <a:r>
              <a:rPr lang="en-US" smtClean="0"/>
              <a:t>Given a set of cities (represented by vertices) that are connected by a set of roads (represented by edges)</a:t>
            </a:r>
          </a:p>
          <a:p>
            <a:r>
              <a:rPr lang="en-US" smtClean="0"/>
              <a:t>Suppose that a salesman must travel to each of the cities exactly once, starting and ending at one of the cities</a:t>
            </a:r>
          </a:p>
          <a:p>
            <a:pPr lvl="1"/>
            <a:r>
              <a:rPr lang="en-US" smtClean="0"/>
              <a:t>What route, driven over exiting roads, minimizes the distance that the salesman must drive?</a:t>
            </a:r>
          </a:p>
        </p:txBody>
      </p:sp>
      <p:sp>
        <p:nvSpPr>
          <p:cNvPr id="1536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1536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153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D18761C0-3676-45A0-AECD-309C2314CF6E}" type="slidenum">
              <a:rPr lang="en-US" sz="1400" smtClean="0">
                <a:latin typeface="Arial" charset="0"/>
              </a:rPr>
              <a:pPr eaLnBrk="1" hangingPunct="1"/>
              <a:t>13</a:t>
            </a:fld>
            <a:endParaRPr lang="en-US" sz="1400" dirty="0" smtClean="0">
              <a:latin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1638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1638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DFC5F6B4-DCCF-4FAB-B8A6-7F3E14A7623D}" type="slidenum">
              <a:rPr lang="en-US" sz="1400" smtClean="0">
                <a:latin typeface="Arial" charset="0"/>
              </a:rPr>
              <a:pPr eaLnBrk="1" hangingPunct="1"/>
              <a:t>14</a:t>
            </a:fld>
            <a:endParaRPr lang="en-US" sz="1400" dirty="0" smtClean="0">
              <a:latin typeface="Arial" charset="0"/>
            </a:endParaRPr>
          </a:p>
        </p:txBody>
      </p:sp>
      <p:sp>
        <p:nvSpPr>
          <p:cNvPr id="16389" name="Rectangle 2"/>
          <p:cNvSpPr>
            <a:spLocks noGrp="1" noChangeArrowheads="1"/>
          </p:cNvSpPr>
          <p:nvPr>
            <p:ph type="title"/>
          </p:nvPr>
        </p:nvSpPr>
        <p:spPr/>
        <p:txBody>
          <a:bodyPr/>
          <a:lstStyle/>
          <a:p>
            <a:pPr eaLnBrk="1" hangingPunct="1"/>
            <a:r>
              <a:rPr lang="en-US" smtClean="0"/>
              <a:t>Example: Traveling Salesman </a:t>
            </a:r>
          </a:p>
        </p:txBody>
      </p:sp>
      <p:sp>
        <p:nvSpPr>
          <p:cNvPr id="16390" name="Rectangle 57"/>
          <p:cNvSpPr>
            <a:spLocks noGrp="1" noChangeArrowheads="1"/>
          </p:cNvSpPr>
          <p:nvPr>
            <p:ph type="body" idx="4294967295"/>
          </p:nvPr>
        </p:nvSpPr>
        <p:spPr>
          <a:xfrm>
            <a:off x="685800" y="4267200"/>
            <a:ext cx="7772400" cy="1905000"/>
          </a:xfrm>
        </p:spPr>
        <p:txBody>
          <a:bodyPr/>
          <a:lstStyle/>
          <a:p>
            <a:r>
              <a:rPr lang="en-US" smtClean="0"/>
              <a:t>Given the above weighted graph, what is the minimum distance the salesman must travel, starting and ending in city A?</a:t>
            </a:r>
          </a:p>
        </p:txBody>
      </p:sp>
      <p:grpSp>
        <p:nvGrpSpPr>
          <p:cNvPr id="16391" name="Group 58"/>
          <p:cNvGrpSpPr>
            <a:grpSpLocks/>
          </p:cNvGrpSpPr>
          <p:nvPr/>
        </p:nvGrpSpPr>
        <p:grpSpPr bwMode="auto">
          <a:xfrm>
            <a:off x="2209800" y="1752600"/>
            <a:ext cx="4135438" cy="2238375"/>
            <a:chOff x="1392" y="1104"/>
            <a:chExt cx="2605" cy="1410"/>
          </a:xfrm>
        </p:grpSpPr>
        <p:sp>
          <p:nvSpPr>
            <p:cNvPr id="16392" name="Line 33"/>
            <p:cNvSpPr>
              <a:spLocks noChangeShapeType="1"/>
            </p:cNvSpPr>
            <p:nvPr/>
          </p:nvSpPr>
          <p:spPr bwMode="auto">
            <a:xfrm>
              <a:off x="2054" y="1361"/>
              <a:ext cx="1703"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393" name="Line 34"/>
            <p:cNvSpPr>
              <a:spLocks noChangeShapeType="1"/>
            </p:cNvSpPr>
            <p:nvPr/>
          </p:nvSpPr>
          <p:spPr bwMode="auto">
            <a:xfrm>
              <a:off x="1548" y="2256"/>
              <a:ext cx="1973" cy="1"/>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394" name="Oval 35"/>
            <p:cNvSpPr>
              <a:spLocks noChangeArrowheads="1"/>
            </p:cNvSpPr>
            <p:nvPr/>
          </p:nvSpPr>
          <p:spPr bwMode="auto">
            <a:xfrm>
              <a:off x="3760" y="1321"/>
              <a:ext cx="96" cy="96"/>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16395" name="Oval 36"/>
            <p:cNvSpPr>
              <a:spLocks noChangeArrowheads="1"/>
            </p:cNvSpPr>
            <p:nvPr/>
          </p:nvSpPr>
          <p:spPr bwMode="auto">
            <a:xfrm>
              <a:off x="2023" y="1323"/>
              <a:ext cx="96" cy="96"/>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16396" name="Oval 37"/>
            <p:cNvSpPr>
              <a:spLocks noChangeArrowheads="1"/>
            </p:cNvSpPr>
            <p:nvPr/>
          </p:nvSpPr>
          <p:spPr bwMode="auto">
            <a:xfrm>
              <a:off x="1451" y="2204"/>
              <a:ext cx="96" cy="96"/>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16397" name="Oval 38"/>
            <p:cNvSpPr>
              <a:spLocks noChangeArrowheads="1"/>
            </p:cNvSpPr>
            <p:nvPr/>
          </p:nvSpPr>
          <p:spPr bwMode="auto">
            <a:xfrm>
              <a:off x="3534" y="2216"/>
              <a:ext cx="96" cy="96"/>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16398" name="Line 39"/>
            <p:cNvSpPr>
              <a:spLocks noChangeShapeType="1"/>
            </p:cNvSpPr>
            <p:nvPr/>
          </p:nvSpPr>
          <p:spPr bwMode="auto">
            <a:xfrm flipH="1">
              <a:off x="1522" y="1413"/>
              <a:ext cx="525" cy="80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399" name="Line 40"/>
            <p:cNvSpPr>
              <a:spLocks noChangeShapeType="1"/>
            </p:cNvSpPr>
            <p:nvPr/>
          </p:nvSpPr>
          <p:spPr bwMode="auto">
            <a:xfrm flipH="1">
              <a:off x="3592" y="1416"/>
              <a:ext cx="201" cy="80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00" name="Line 41"/>
            <p:cNvSpPr>
              <a:spLocks noChangeShapeType="1"/>
            </p:cNvSpPr>
            <p:nvPr/>
          </p:nvSpPr>
          <p:spPr bwMode="auto">
            <a:xfrm>
              <a:off x="2110" y="1402"/>
              <a:ext cx="1440" cy="823"/>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01" name="Line 42"/>
            <p:cNvSpPr>
              <a:spLocks noChangeShapeType="1"/>
            </p:cNvSpPr>
            <p:nvPr/>
          </p:nvSpPr>
          <p:spPr bwMode="auto">
            <a:xfrm flipV="1">
              <a:off x="1544" y="1399"/>
              <a:ext cx="2225" cy="829"/>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16402" name="Text Box 43"/>
            <p:cNvSpPr txBox="1">
              <a:spLocks noChangeArrowheads="1"/>
            </p:cNvSpPr>
            <p:nvPr/>
          </p:nvSpPr>
          <p:spPr bwMode="auto">
            <a:xfrm>
              <a:off x="1392" y="2277"/>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1800"/>
                <a:t>D</a:t>
              </a:r>
            </a:p>
          </p:txBody>
        </p:sp>
        <p:sp>
          <p:nvSpPr>
            <p:cNvPr id="16403" name="Text Box 44"/>
            <p:cNvSpPr txBox="1">
              <a:spLocks noChangeArrowheads="1"/>
            </p:cNvSpPr>
            <p:nvPr/>
          </p:nvSpPr>
          <p:spPr bwMode="auto">
            <a:xfrm>
              <a:off x="3480" y="2283"/>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1800"/>
                <a:t>C</a:t>
              </a:r>
            </a:p>
          </p:txBody>
        </p:sp>
        <p:sp>
          <p:nvSpPr>
            <p:cNvPr id="16404" name="Text Box 45"/>
            <p:cNvSpPr txBox="1">
              <a:spLocks noChangeArrowheads="1"/>
            </p:cNvSpPr>
            <p:nvPr/>
          </p:nvSpPr>
          <p:spPr bwMode="auto">
            <a:xfrm>
              <a:off x="3709" y="1104"/>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1800"/>
                <a:t>B</a:t>
              </a:r>
            </a:p>
          </p:txBody>
        </p:sp>
        <p:sp>
          <p:nvSpPr>
            <p:cNvPr id="16405" name="Text Box 46"/>
            <p:cNvSpPr txBox="1">
              <a:spLocks noChangeArrowheads="1"/>
            </p:cNvSpPr>
            <p:nvPr/>
          </p:nvSpPr>
          <p:spPr bwMode="auto">
            <a:xfrm>
              <a:off x="1981" y="1104"/>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1800"/>
                <a:t>A</a:t>
              </a:r>
            </a:p>
          </p:txBody>
        </p:sp>
        <p:sp>
          <p:nvSpPr>
            <p:cNvPr id="16406" name="Text Box 47"/>
            <p:cNvSpPr txBox="1">
              <a:spLocks noChangeArrowheads="1"/>
            </p:cNvSpPr>
            <p:nvPr/>
          </p:nvSpPr>
          <p:spPr bwMode="auto">
            <a:xfrm>
              <a:off x="2749" y="1152"/>
              <a:ext cx="28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1800"/>
                <a:t>30</a:t>
              </a:r>
            </a:p>
          </p:txBody>
        </p:sp>
        <p:sp>
          <p:nvSpPr>
            <p:cNvPr id="16407" name="Text Box 49"/>
            <p:cNvSpPr txBox="1">
              <a:spLocks noChangeArrowheads="1"/>
            </p:cNvSpPr>
            <p:nvPr/>
          </p:nvSpPr>
          <p:spPr bwMode="auto">
            <a:xfrm>
              <a:off x="1645" y="1536"/>
              <a:ext cx="28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1800"/>
                <a:t>30</a:t>
              </a:r>
            </a:p>
          </p:txBody>
        </p:sp>
        <p:sp>
          <p:nvSpPr>
            <p:cNvPr id="16408" name="Text Box 50"/>
            <p:cNvSpPr txBox="1">
              <a:spLocks noChangeArrowheads="1"/>
            </p:cNvSpPr>
            <p:nvPr/>
          </p:nvSpPr>
          <p:spPr bwMode="auto">
            <a:xfrm>
              <a:off x="3709" y="1632"/>
              <a:ext cx="28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1800"/>
                <a:t>25</a:t>
              </a:r>
            </a:p>
          </p:txBody>
        </p:sp>
        <p:sp>
          <p:nvSpPr>
            <p:cNvPr id="16409" name="Text Box 51"/>
            <p:cNvSpPr txBox="1">
              <a:spLocks noChangeArrowheads="1"/>
            </p:cNvSpPr>
            <p:nvPr/>
          </p:nvSpPr>
          <p:spPr bwMode="auto">
            <a:xfrm>
              <a:off x="2461" y="2224"/>
              <a:ext cx="28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1800"/>
                <a:t>40</a:t>
              </a:r>
            </a:p>
          </p:txBody>
        </p:sp>
        <p:sp>
          <p:nvSpPr>
            <p:cNvPr id="16410" name="Text Box 52"/>
            <p:cNvSpPr txBox="1">
              <a:spLocks noChangeArrowheads="1"/>
            </p:cNvSpPr>
            <p:nvPr/>
          </p:nvSpPr>
          <p:spPr bwMode="auto">
            <a:xfrm>
              <a:off x="2077" y="1744"/>
              <a:ext cx="28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1800"/>
                <a:t>50</a:t>
              </a:r>
            </a:p>
          </p:txBody>
        </p:sp>
        <p:sp>
          <p:nvSpPr>
            <p:cNvPr id="16411" name="Text Box 53"/>
            <p:cNvSpPr txBox="1">
              <a:spLocks noChangeArrowheads="1"/>
            </p:cNvSpPr>
            <p:nvPr/>
          </p:nvSpPr>
          <p:spPr bwMode="auto">
            <a:xfrm>
              <a:off x="3105" y="1784"/>
              <a:ext cx="28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1800"/>
                <a:t>35</a:t>
              </a: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1741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1741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D125884B-1FAA-4E22-B081-3E3200102A98}" type="slidenum">
              <a:rPr lang="en-US" sz="1400" smtClean="0">
                <a:latin typeface="Arial" charset="0"/>
              </a:rPr>
              <a:pPr eaLnBrk="1" hangingPunct="1"/>
              <a:t>15</a:t>
            </a:fld>
            <a:endParaRPr lang="en-US" sz="1400" dirty="0" smtClean="0">
              <a:latin typeface="Arial" charset="0"/>
            </a:endParaRPr>
          </a:p>
        </p:txBody>
      </p:sp>
      <p:sp>
        <p:nvSpPr>
          <p:cNvPr id="17413" name="Rectangle 2"/>
          <p:cNvSpPr>
            <a:spLocks noGrp="1" noChangeArrowheads="1"/>
          </p:cNvSpPr>
          <p:nvPr>
            <p:ph type="title"/>
          </p:nvPr>
        </p:nvSpPr>
        <p:spPr/>
        <p:txBody>
          <a:bodyPr/>
          <a:lstStyle/>
          <a:p>
            <a:pPr eaLnBrk="1" hangingPunct="1"/>
            <a:r>
              <a:rPr lang="en-US" smtClean="0"/>
              <a:t>Solution: Traveling Salesman </a:t>
            </a:r>
          </a:p>
        </p:txBody>
      </p:sp>
      <p:sp>
        <p:nvSpPr>
          <p:cNvPr id="17414" name="Rectangle 3"/>
          <p:cNvSpPr>
            <a:spLocks noGrp="1" noChangeArrowheads="1"/>
          </p:cNvSpPr>
          <p:nvPr>
            <p:ph type="body" idx="1"/>
          </p:nvPr>
        </p:nvSpPr>
        <p:spPr/>
        <p:txBody>
          <a:bodyPr/>
          <a:lstStyle/>
          <a:p>
            <a:pPr eaLnBrk="1" hangingPunct="1"/>
            <a:r>
              <a:rPr lang="en-US" smtClean="0"/>
              <a:t>List all Hamiltonian Circuits </a:t>
            </a:r>
          </a:p>
          <a:p>
            <a:pPr eaLnBrk="1" hangingPunct="1"/>
            <a:r>
              <a:rPr lang="en-US" smtClean="0"/>
              <a:t>Calculate the total distance for each circuit</a:t>
            </a:r>
          </a:p>
          <a:p>
            <a:pPr eaLnBrk="1" hangingPunct="1"/>
            <a:r>
              <a:rPr lang="en-US" smtClean="0"/>
              <a:t>Select the minimum circuit</a:t>
            </a:r>
          </a:p>
        </p:txBody>
      </p:sp>
      <p:graphicFrame>
        <p:nvGraphicFramePr>
          <p:cNvPr id="17460" name="Group 52"/>
          <p:cNvGraphicFramePr>
            <a:graphicFrameLocks noGrp="1"/>
          </p:cNvGraphicFramePr>
          <p:nvPr/>
        </p:nvGraphicFramePr>
        <p:xfrm>
          <a:off x="1524000" y="3657600"/>
          <a:ext cx="6477000" cy="2562395"/>
        </p:xfrm>
        <a:graphic>
          <a:graphicData uri="http://schemas.openxmlformats.org/drawingml/2006/table">
            <a:tbl>
              <a:tblPr/>
              <a:tblGrid>
                <a:gridCol w="1538288"/>
                <a:gridCol w="4938712"/>
              </a:tblGrid>
              <a:tr h="365686">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dirty="0" smtClean="0">
                          <a:ln>
                            <a:noFill/>
                          </a:ln>
                          <a:solidFill>
                            <a:schemeClr val="tx2"/>
                          </a:solidFill>
                          <a:effectLst/>
                          <a:latin typeface="Times New Roman" charset="0"/>
                        </a:rPr>
                        <a:t>Circuit</a:t>
                      </a:r>
                    </a:p>
                  </a:txBody>
                  <a:tcPr marT="45697" marB="4569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2"/>
                          </a:solidFill>
                          <a:effectLst/>
                          <a:latin typeface="Times New Roman" charset="0"/>
                        </a:rPr>
                        <a:t>Distance Traveled</a:t>
                      </a:r>
                    </a:p>
                  </a:txBody>
                  <a:tcPr marT="45697" marB="4569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5686">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Times New Roman" charset="0"/>
                        </a:rPr>
                        <a:t>ABCDA</a:t>
                      </a:r>
                    </a:p>
                  </a:txBody>
                  <a:tcPr marT="45697" marB="4569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Times New Roman" charset="0"/>
                        </a:rPr>
                        <a:t>30 + 25 + 40 + 30  =  </a:t>
                      </a:r>
                      <a:r>
                        <a:rPr kumimoji="0" lang="en-US" sz="1800" b="0" i="0" u="none" strike="noStrike" cap="none" normalizeH="0" baseline="0" smtClean="0">
                          <a:ln>
                            <a:noFill/>
                          </a:ln>
                          <a:solidFill>
                            <a:schemeClr val="tx2"/>
                          </a:solidFill>
                          <a:effectLst/>
                          <a:latin typeface="Times New Roman" charset="0"/>
                        </a:rPr>
                        <a:t>125</a:t>
                      </a:r>
                    </a:p>
                  </a:txBody>
                  <a:tcPr marT="45697" marB="4569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5686">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Times New Roman" charset="0"/>
                        </a:rPr>
                        <a:t>ACDBA</a:t>
                      </a:r>
                    </a:p>
                  </a:txBody>
                  <a:tcPr marT="45697" marB="4569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Times New Roman" charset="0"/>
                        </a:rPr>
                        <a:t>35 + 40 + 50 + 30  =  </a:t>
                      </a:r>
                      <a:r>
                        <a:rPr kumimoji="0" lang="en-US" sz="1800" b="0" i="0" u="none" strike="noStrike" cap="none" normalizeH="0" baseline="0" smtClean="0">
                          <a:ln>
                            <a:noFill/>
                          </a:ln>
                          <a:solidFill>
                            <a:schemeClr val="tx2"/>
                          </a:solidFill>
                          <a:effectLst/>
                          <a:latin typeface="Times New Roman" charset="0"/>
                        </a:rPr>
                        <a:t>155</a:t>
                      </a:r>
                    </a:p>
                  </a:txBody>
                  <a:tcPr marT="45697" marB="4569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5686">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Times New Roman" charset="0"/>
                        </a:rPr>
                        <a:t>ADBCA</a:t>
                      </a:r>
                    </a:p>
                  </a:txBody>
                  <a:tcPr marT="45697" marB="4569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Times New Roman" charset="0"/>
                        </a:rPr>
                        <a:t>30 + 50 + 25 + 35  =  </a:t>
                      </a:r>
                      <a:r>
                        <a:rPr kumimoji="0" lang="en-US" sz="1800" b="0" i="0" u="none" strike="noStrike" cap="none" normalizeH="0" baseline="0" smtClean="0">
                          <a:ln>
                            <a:noFill/>
                          </a:ln>
                          <a:solidFill>
                            <a:schemeClr val="tx2"/>
                          </a:solidFill>
                          <a:effectLst/>
                          <a:latin typeface="Times New Roman" charset="0"/>
                        </a:rPr>
                        <a:t>140</a:t>
                      </a:r>
                    </a:p>
                  </a:txBody>
                  <a:tcPr marT="45697" marB="4569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8111">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Times New Roman" charset="0"/>
                        </a:rPr>
                        <a:t>ABDCA</a:t>
                      </a:r>
                    </a:p>
                  </a:txBody>
                  <a:tcPr marT="45697" marB="4569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Times New Roman" charset="0"/>
                        </a:rPr>
                        <a:t>30 + 50 + 40 + 35  =  </a:t>
                      </a:r>
                      <a:r>
                        <a:rPr kumimoji="0" lang="en-US" sz="1800" b="0" i="0" u="none" strike="noStrike" cap="none" normalizeH="0" baseline="0" smtClean="0">
                          <a:ln>
                            <a:noFill/>
                          </a:ln>
                          <a:solidFill>
                            <a:schemeClr val="tx2"/>
                          </a:solidFill>
                          <a:effectLst/>
                          <a:latin typeface="Times New Roman" charset="0"/>
                        </a:rPr>
                        <a:t>155</a:t>
                      </a:r>
                      <a:r>
                        <a:rPr kumimoji="0" lang="en-US" sz="1800" b="0" i="0" u="none" strike="noStrike" cap="none" normalizeH="0" baseline="0" smtClean="0">
                          <a:ln>
                            <a:noFill/>
                          </a:ln>
                          <a:solidFill>
                            <a:schemeClr val="tx1"/>
                          </a:solidFill>
                          <a:effectLst/>
                          <a:latin typeface="Times New Roman" charset="0"/>
                        </a:rPr>
                        <a:t>    (ACDBA backwards)</a:t>
                      </a:r>
                    </a:p>
                  </a:txBody>
                  <a:tcPr marT="45697" marB="4569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5686">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Times New Roman" charset="0"/>
                        </a:rPr>
                        <a:t>ACBDA</a:t>
                      </a:r>
                    </a:p>
                  </a:txBody>
                  <a:tcPr marT="45697" marB="4569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dirty="0" smtClean="0">
                          <a:ln>
                            <a:noFill/>
                          </a:ln>
                          <a:solidFill>
                            <a:schemeClr val="tx1"/>
                          </a:solidFill>
                          <a:effectLst/>
                          <a:latin typeface="Times New Roman" charset="0"/>
                        </a:rPr>
                        <a:t>30 + 50 + 25 + 35  =  </a:t>
                      </a:r>
                      <a:r>
                        <a:rPr kumimoji="0" lang="en-US" sz="1800" b="0" i="0" u="none" strike="noStrike" cap="none" normalizeH="0" baseline="0" dirty="0" smtClean="0">
                          <a:ln>
                            <a:noFill/>
                          </a:ln>
                          <a:solidFill>
                            <a:schemeClr val="tx2"/>
                          </a:solidFill>
                          <a:effectLst/>
                          <a:latin typeface="Times New Roman" charset="0"/>
                        </a:rPr>
                        <a:t>140</a:t>
                      </a:r>
                      <a:r>
                        <a:rPr kumimoji="0" lang="en-US" sz="1800" b="0" i="0" u="none" strike="noStrike" cap="none" normalizeH="0" baseline="0" dirty="0" smtClean="0">
                          <a:ln>
                            <a:noFill/>
                          </a:ln>
                          <a:solidFill>
                            <a:schemeClr val="tx1"/>
                          </a:solidFill>
                          <a:effectLst/>
                          <a:latin typeface="Times New Roman" charset="0"/>
                        </a:rPr>
                        <a:t>    (ADBCA backwards)</a:t>
                      </a:r>
                    </a:p>
                  </a:txBody>
                  <a:tcPr marT="45697" marB="4569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5686">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800" b="0" i="0" u="none" strike="noStrike" cap="none" normalizeH="0" baseline="0" smtClean="0">
                          <a:ln>
                            <a:noFill/>
                          </a:ln>
                          <a:solidFill>
                            <a:schemeClr val="tx1"/>
                          </a:solidFill>
                          <a:effectLst/>
                          <a:latin typeface="Times New Roman" charset="0"/>
                        </a:rPr>
                        <a:t>ADCBA</a:t>
                      </a:r>
                    </a:p>
                  </a:txBody>
                  <a:tcPr marT="45697" marB="4569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defRPr/>
                      </a:pPr>
                      <a:r>
                        <a:rPr kumimoji="0" lang="en-US" sz="1800" b="0" i="0" u="none" strike="noStrike" cap="none" normalizeH="0" baseline="0" dirty="0" smtClean="0">
                          <a:ln>
                            <a:noFill/>
                          </a:ln>
                          <a:solidFill>
                            <a:schemeClr val="tx1"/>
                          </a:solidFill>
                          <a:effectLst/>
                          <a:latin typeface="Times New Roman" charset="0"/>
                        </a:rPr>
                        <a:t>30 + 40 + 25 + 30  =  </a:t>
                      </a:r>
                      <a:r>
                        <a:rPr kumimoji="0" lang="en-US" sz="1800" b="0" i="0" u="none" strike="noStrike" cap="none" normalizeH="0" baseline="0" dirty="0" smtClean="0">
                          <a:ln>
                            <a:noFill/>
                          </a:ln>
                          <a:solidFill>
                            <a:schemeClr val="tx2"/>
                          </a:solidFill>
                          <a:effectLst/>
                          <a:latin typeface="Times New Roman" charset="0"/>
                        </a:rPr>
                        <a:t>125    </a:t>
                      </a:r>
                      <a:r>
                        <a:rPr kumimoji="0" lang="en-US" sz="1800" b="0" i="0" u="none" strike="noStrike" cap="none" normalizeH="0" baseline="0" dirty="0" smtClean="0">
                          <a:ln>
                            <a:noFill/>
                          </a:ln>
                          <a:solidFill>
                            <a:schemeClr val="tx1"/>
                          </a:solidFill>
                          <a:effectLst/>
                          <a:latin typeface="Times New Roman" charset="0"/>
                        </a:rPr>
                        <a:t>(ABCDA backwards)</a:t>
                      </a:r>
                    </a:p>
                  </a:txBody>
                  <a:tcPr marT="45697" marB="4569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18435"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1900</a:t>
            </a:r>
          </a:p>
        </p:txBody>
      </p:sp>
      <p:sp>
        <p:nvSpPr>
          <p:cNvPr id="18436"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dirty="0">
                <a:latin typeface="Arial" charset="0"/>
              </a:rPr>
              <a:t> </a:t>
            </a:r>
            <a:r>
              <a:rPr lang="en-US" sz="1400" dirty="0" smtClean="0">
                <a:latin typeface="Arial" charset="0"/>
              </a:rPr>
              <a:t>Lecture 21 </a:t>
            </a:r>
            <a:r>
              <a:rPr lang="en-US" sz="1400" dirty="0">
                <a:latin typeface="Arial" charset="0"/>
              </a:rPr>
              <a:t>- </a:t>
            </a:r>
            <a:fld id="{26C741FA-BD62-40C6-8151-6A4CE1673941}" type="slidenum">
              <a:rPr lang="en-US" sz="1400">
                <a:latin typeface="Arial" charset="0"/>
              </a:rPr>
              <a:pPr algn="r" eaLnBrk="1" hangingPunct="1"/>
              <a:t>16</a:t>
            </a:fld>
            <a:endParaRPr lang="en-US" sz="1400" dirty="0">
              <a:latin typeface="Arial" charset="0"/>
            </a:endParaRPr>
          </a:p>
        </p:txBody>
      </p:sp>
      <p:sp>
        <p:nvSpPr>
          <p:cNvPr id="18437" name="Rectangle 2"/>
          <p:cNvSpPr>
            <a:spLocks noGrp="1" noChangeArrowheads="1"/>
          </p:cNvSpPr>
          <p:nvPr>
            <p:ph type="title" idx="4294967295"/>
          </p:nvPr>
        </p:nvSpPr>
        <p:spPr/>
        <p:txBody>
          <a:bodyPr/>
          <a:lstStyle/>
          <a:p>
            <a:pPr eaLnBrk="1" hangingPunct="1"/>
            <a:r>
              <a:rPr lang="en-US" smtClean="0"/>
              <a:t>Traveling Salesman Problem</a:t>
            </a:r>
          </a:p>
        </p:txBody>
      </p:sp>
      <p:sp>
        <p:nvSpPr>
          <p:cNvPr id="18438" name="Rectangle 3"/>
          <p:cNvSpPr>
            <a:spLocks noGrp="1" noChangeArrowheads="1"/>
          </p:cNvSpPr>
          <p:nvPr>
            <p:ph type="body" idx="4294967295"/>
          </p:nvPr>
        </p:nvSpPr>
        <p:spPr>
          <a:xfrm>
            <a:off x="685800" y="1676400"/>
            <a:ext cx="8305800" cy="4495800"/>
          </a:xfrm>
        </p:spPr>
        <p:txBody>
          <a:bodyPr/>
          <a:lstStyle/>
          <a:p>
            <a:pPr eaLnBrk="1" hangingPunct="1"/>
            <a:r>
              <a:rPr lang="en-US" smtClean="0"/>
              <a:t>Exact solution?</a:t>
            </a:r>
          </a:p>
          <a:p>
            <a:pPr lvl="1" eaLnBrk="1" hangingPunct="1"/>
            <a:r>
              <a:rPr lang="en-US" smtClean="0"/>
              <a:t>Only known general solution is by enumeration of all possible routes</a:t>
            </a:r>
          </a:p>
          <a:p>
            <a:pPr lvl="1" eaLnBrk="1" hangingPunct="1"/>
            <a:r>
              <a:rPr lang="en-US" smtClean="0"/>
              <a:t>For a complete graph with n nodes</a:t>
            </a:r>
          </a:p>
          <a:p>
            <a:pPr lvl="2" eaLnBrk="1" hangingPunct="1"/>
            <a:r>
              <a:rPr lang="en-US" smtClean="0"/>
              <a:t>Since we must start and end with one of the nodes,</a:t>
            </a:r>
            <a:br>
              <a:rPr lang="en-US" smtClean="0"/>
            </a:br>
            <a:r>
              <a:rPr lang="en-US" smtClean="0"/>
              <a:t>we need the number of permutations of (n-1) vertices, taken (n-1) at a time</a:t>
            </a:r>
          </a:p>
          <a:p>
            <a:pPr lvl="2" eaLnBrk="1" hangingPunct="1"/>
            <a:r>
              <a:rPr lang="en-US" baseline="-25000" smtClean="0"/>
              <a:t>n-1</a:t>
            </a:r>
            <a:r>
              <a:rPr lang="en-US" smtClean="0"/>
              <a:t>P</a:t>
            </a:r>
            <a:r>
              <a:rPr lang="en-US" baseline="-25000" smtClean="0"/>
              <a:t>n-1  </a:t>
            </a:r>
            <a:r>
              <a:rPr lang="en-US" smtClean="0"/>
              <a:t>=</a:t>
            </a:r>
            <a:r>
              <a:rPr lang="en-US" baseline="-25000" smtClean="0"/>
              <a:t>  </a:t>
            </a:r>
            <a:r>
              <a:rPr lang="en-US" smtClean="0"/>
              <a:t> (n-1)!  Hamiltonian circuits </a:t>
            </a:r>
          </a:p>
          <a:p>
            <a:pPr lvl="2" eaLnBrk="1" hangingPunct="1"/>
            <a:r>
              <a:rPr lang="en-US" smtClean="0"/>
              <a:t>For   n = 10     number of circuits =362,880</a:t>
            </a:r>
            <a:r>
              <a:rPr lang="en-US" baseline="30000" smtClean="0"/>
              <a:t/>
            </a:r>
            <a:br>
              <a:rPr lang="en-US" baseline="30000" smtClean="0"/>
            </a:br>
            <a:r>
              <a:rPr lang="en-US" smtClean="0"/>
              <a:t>For   n = 50     number of circuits &gt; 1 x 10</a:t>
            </a:r>
            <a:r>
              <a:rPr lang="en-US" baseline="30000" smtClean="0"/>
              <a:t>64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19459"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1900</a:t>
            </a:r>
          </a:p>
        </p:txBody>
      </p:sp>
      <p:sp>
        <p:nvSpPr>
          <p:cNvPr id="19460"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dirty="0">
                <a:latin typeface="Arial" charset="0"/>
              </a:rPr>
              <a:t> </a:t>
            </a:r>
            <a:r>
              <a:rPr lang="en-US" sz="1400" dirty="0" smtClean="0">
                <a:latin typeface="Arial" charset="0"/>
              </a:rPr>
              <a:t>Lecture 21 </a:t>
            </a:r>
            <a:r>
              <a:rPr lang="en-US" sz="1400" dirty="0">
                <a:latin typeface="Arial" charset="0"/>
              </a:rPr>
              <a:t>- </a:t>
            </a:r>
            <a:fld id="{139F5026-EFA8-4B6B-953D-A05395A35FB7}" type="slidenum">
              <a:rPr lang="en-US" sz="1400">
                <a:latin typeface="Arial" charset="0"/>
              </a:rPr>
              <a:pPr algn="r" eaLnBrk="1" hangingPunct="1"/>
              <a:t>17</a:t>
            </a:fld>
            <a:endParaRPr lang="en-US" sz="1400" dirty="0">
              <a:latin typeface="Arial" charset="0"/>
            </a:endParaRPr>
          </a:p>
        </p:txBody>
      </p:sp>
      <p:sp>
        <p:nvSpPr>
          <p:cNvPr id="19461" name="Rectangle 2"/>
          <p:cNvSpPr>
            <a:spLocks noGrp="1" noChangeArrowheads="1"/>
          </p:cNvSpPr>
          <p:nvPr>
            <p:ph type="title" idx="4294967295"/>
          </p:nvPr>
        </p:nvSpPr>
        <p:spPr/>
        <p:txBody>
          <a:bodyPr/>
          <a:lstStyle/>
          <a:p>
            <a:pPr eaLnBrk="1" hangingPunct="1"/>
            <a:r>
              <a:rPr lang="en-US" smtClean="0"/>
              <a:t>Traveling Salesman (cont)</a:t>
            </a:r>
          </a:p>
        </p:txBody>
      </p:sp>
      <p:sp>
        <p:nvSpPr>
          <p:cNvPr id="19462" name="Rectangle 3"/>
          <p:cNvSpPr>
            <a:spLocks noGrp="1" noChangeArrowheads="1"/>
          </p:cNvSpPr>
          <p:nvPr>
            <p:ph type="body" idx="4294967295"/>
          </p:nvPr>
        </p:nvSpPr>
        <p:spPr/>
        <p:txBody>
          <a:bodyPr/>
          <a:lstStyle/>
          <a:p>
            <a:pPr eaLnBrk="1" hangingPunct="1"/>
            <a:r>
              <a:rPr lang="en-US" smtClean="0"/>
              <a:t>There exist approximate solutions that yield a “good” solution, but not the best solution</a:t>
            </a:r>
          </a:p>
          <a:p>
            <a:pPr lvl="1" eaLnBrk="1" hangingPunct="1"/>
            <a:r>
              <a:rPr lang="en-US" smtClean="0"/>
              <a:t>“Good” means that the approximate solution will have a smaller total distance than most of the Hamiltonian circuits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20483"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1900</a:t>
            </a:r>
          </a:p>
        </p:txBody>
      </p:sp>
      <p:sp>
        <p:nvSpPr>
          <p:cNvPr id="20484"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dirty="0">
                <a:latin typeface="Arial" charset="0"/>
              </a:rPr>
              <a:t> </a:t>
            </a:r>
            <a:r>
              <a:rPr lang="en-US" sz="1400" dirty="0" smtClean="0">
                <a:latin typeface="Arial" charset="0"/>
              </a:rPr>
              <a:t>Lecture 21 </a:t>
            </a:r>
            <a:r>
              <a:rPr lang="en-US" sz="1400" dirty="0">
                <a:latin typeface="Arial" charset="0"/>
              </a:rPr>
              <a:t>- </a:t>
            </a:r>
            <a:fld id="{8F3CAC59-F06E-4EC4-A6B9-877B48AA8403}" type="slidenum">
              <a:rPr lang="en-US" sz="1400">
                <a:latin typeface="Arial" charset="0"/>
              </a:rPr>
              <a:pPr algn="r" eaLnBrk="1" hangingPunct="1"/>
              <a:t>18</a:t>
            </a:fld>
            <a:endParaRPr lang="en-US" sz="1400" dirty="0">
              <a:latin typeface="Arial" charset="0"/>
            </a:endParaRPr>
          </a:p>
        </p:txBody>
      </p:sp>
      <p:sp>
        <p:nvSpPr>
          <p:cNvPr id="20485" name="Rectangle 2"/>
          <p:cNvSpPr>
            <a:spLocks noGrp="1" noChangeArrowheads="1"/>
          </p:cNvSpPr>
          <p:nvPr>
            <p:ph type="title" idx="4294967295"/>
          </p:nvPr>
        </p:nvSpPr>
        <p:spPr/>
        <p:txBody>
          <a:bodyPr/>
          <a:lstStyle/>
          <a:p>
            <a:pPr eaLnBrk="1" hangingPunct="1"/>
            <a:r>
              <a:rPr lang="en-US" smtClean="0"/>
              <a:t>Key Concepts Summary</a:t>
            </a:r>
          </a:p>
        </p:txBody>
      </p:sp>
      <p:sp>
        <p:nvSpPr>
          <p:cNvPr id="20486" name="Rectangle 3"/>
          <p:cNvSpPr>
            <a:spLocks noGrp="1" noChangeArrowheads="1"/>
          </p:cNvSpPr>
          <p:nvPr>
            <p:ph type="body" idx="4294967295"/>
          </p:nvPr>
        </p:nvSpPr>
        <p:spPr/>
        <p:txBody>
          <a:bodyPr/>
          <a:lstStyle/>
          <a:p>
            <a:pPr eaLnBrk="1" hangingPunct="1"/>
            <a:r>
              <a:rPr lang="en-US" smtClean="0"/>
              <a:t>Walks, paths, and circuits</a:t>
            </a:r>
          </a:p>
          <a:p>
            <a:pPr eaLnBrk="1" hangingPunct="1"/>
            <a:r>
              <a:rPr lang="en-US" smtClean="0"/>
              <a:t>Euler Circuits</a:t>
            </a:r>
          </a:p>
          <a:p>
            <a:pPr lvl="1" eaLnBrk="1" hangingPunct="1"/>
            <a:r>
              <a:rPr lang="en-US" smtClean="0"/>
              <a:t>Application:  Seven Bridges of K</a:t>
            </a:r>
            <a:r>
              <a:rPr lang="en-US" smtClean="0">
                <a:cs typeface="Times New Roman" charset="0"/>
              </a:rPr>
              <a:t>ö</a:t>
            </a:r>
            <a:r>
              <a:rPr lang="en-US" smtClean="0"/>
              <a:t>nigsberg</a:t>
            </a:r>
          </a:p>
          <a:p>
            <a:pPr eaLnBrk="1" hangingPunct="1"/>
            <a:r>
              <a:rPr lang="en-US" smtClean="0"/>
              <a:t>Hamiltonian Circuits</a:t>
            </a:r>
          </a:p>
          <a:p>
            <a:pPr lvl="1" eaLnBrk="1" hangingPunct="1"/>
            <a:r>
              <a:rPr lang="en-US" smtClean="0"/>
              <a:t>Application: Traveling Salesman problem</a:t>
            </a:r>
          </a:p>
          <a:p>
            <a:pPr eaLnBrk="1" hangingPunct="1"/>
            <a:r>
              <a:rPr lang="en-US" smtClean="0"/>
              <a:t>Reading for next time</a:t>
            </a:r>
          </a:p>
          <a:p>
            <a:pPr lvl="1" eaLnBrk="1" hangingPunct="1"/>
            <a:r>
              <a:rPr lang="en-US" smtClean="0"/>
              <a:t>No further readings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409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410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72C02DDD-28A4-4C2C-ADBB-C61B3D2D96A7}" type="slidenum">
              <a:rPr lang="en-US" sz="1400" smtClean="0">
                <a:latin typeface="Arial" charset="0"/>
              </a:rPr>
              <a:pPr eaLnBrk="1" hangingPunct="1"/>
              <a:t>2</a:t>
            </a:fld>
            <a:endParaRPr lang="en-US" sz="1400" dirty="0" smtClean="0">
              <a:latin typeface="Arial" charset="0"/>
            </a:endParaRPr>
          </a:p>
        </p:txBody>
      </p:sp>
      <p:sp>
        <p:nvSpPr>
          <p:cNvPr id="4101" name="Rectangle 2"/>
          <p:cNvSpPr>
            <a:spLocks noGrp="1" noChangeArrowheads="1"/>
          </p:cNvSpPr>
          <p:nvPr>
            <p:ph type="title"/>
          </p:nvPr>
        </p:nvSpPr>
        <p:spPr/>
        <p:txBody>
          <a:bodyPr/>
          <a:lstStyle/>
          <a:p>
            <a:pPr eaLnBrk="1" hangingPunct="1"/>
            <a:r>
              <a:rPr lang="en-US" smtClean="0"/>
              <a:t>Lecture Introduction</a:t>
            </a:r>
          </a:p>
        </p:txBody>
      </p:sp>
      <p:sp>
        <p:nvSpPr>
          <p:cNvPr id="4102" name="Rectangle 3"/>
          <p:cNvSpPr>
            <a:spLocks noGrp="1" noChangeArrowheads="1"/>
          </p:cNvSpPr>
          <p:nvPr>
            <p:ph type="body" idx="1"/>
          </p:nvPr>
        </p:nvSpPr>
        <p:spPr/>
        <p:txBody>
          <a:bodyPr/>
          <a:lstStyle/>
          <a:p>
            <a:pPr eaLnBrk="1" hangingPunct="1"/>
            <a:r>
              <a:rPr lang="en-US" dirty="0" smtClean="0"/>
              <a:t>Reading</a:t>
            </a:r>
          </a:p>
          <a:p>
            <a:pPr lvl="1" eaLnBrk="1" hangingPunct="1"/>
            <a:r>
              <a:rPr lang="en-US" dirty="0" smtClean="0"/>
              <a:t>Rosen </a:t>
            </a:r>
            <a:r>
              <a:rPr lang="en-US" smtClean="0"/>
              <a:t>Section </a:t>
            </a:r>
            <a:r>
              <a:rPr lang="en-US" smtClean="0"/>
              <a:t>10.1</a:t>
            </a:r>
            <a:endParaRPr lang="en-US" dirty="0" smtClean="0"/>
          </a:p>
          <a:p>
            <a:pPr eaLnBrk="1" hangingPunct="1"/>
            <a:r>
              <a:rPr lang="en-US" dirty="0" smtClean="0"/>
              <a:t>Application of Graph Theory</a:t>
            </a:r>
          </a:p>
          <a:p>
            <a:pPr lvl="1" eaLnBrk="1" hangingPunct="1"/>
            <a:r>
              <a:rPr lang="en-US" dirty="0" smtClean="0"/>
              <a:t>Euler Paths and Circuits</a:t>
            </a:r>
          </a:p>
          <a:p>
            <a:pPr lvl="1" eaLnBrk="1" hangingPunct="1"/>
            <a:r>
              <a:rPr lang="en-US" dirty="0" smtClean="0"/>
              <a:t>Hamiltonian Paths and Circuits</a:t>
            </a:r>
          </a:p>
          <a:p>
            <a:pPr lvl="1" eaLnBrk="1" hangingPunct="1"/>
            <a:r>
              <a:rPr lang="en-US" dirty="0" smtClean="0"/>
              <a:t>Traveling Salesman Problem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512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512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C138A566-78A2-4369-97FB-433B494464E0}" type="slidenum">
              <a:rPr lang="en-US" sz="1400" smtClean="0">
                <a:latin typeface="Arial" charset="0"/>
              </a:rPr>
              <a:pPr eaLnBrk="1" hangingPunct="1"/>
              <a:t>3</a:t>
            </a:fld>
            <a:endParaRPr lang="en-US" sz="1400" dirty="0" smtClean="0">
              <a:latin typeface="Arial" charset="0"/>
            </a:endParaRPr>
          </a:p>
        </p:txBody>
      </p:sp>
      <p:sp>
        <p:nvSpPr>
          <p:cNvPr id="5125" name="Rectangle 2"/>
          <p:cNvSpPr>
            <a:spLocks noGrp="1" noChangeArrowheads="1"/>
          </p:cNvSpPr>
          <p:nvPr>
            <p:ph type="title"/>
          </p:nvPr>
        </p:nvSpPr>
        <p:spPr/>
        <p:txBody>
          <a:bodyPr/>
          <a:lstStyle/>
          <a:p>
            <a:pPr eaLnBrk="1" hangingPunct="1"/>
            <a:r>
              <a:rPr lang="en-US" smtClean="0"/>
              <a:t>Definitions</a:t>
            </a:r>
          </a:p>
        </p:txBody>
      </p:sp>
      <p:sp>
        <p:nvSpPr>
          <p:cNvPr id="5126" name="Rectangle 3"/>
          <p:cNvSpPr>
            <a:spLocks noGrp="1" noChangeArrowheads="1"/>
          </p:cNvSpPr>
          <p:nvPr>
            <p:ph type="body" idx="1"/>
          </p:nvPr>
        </p:nvSpPr>
        <p:spPr>
          <a:xfrm>
            <a:off x="685800" y="1676400"/>
            <a:ext cx="8153400" cy="4495800"/>
          </a:xfrm>
        </p:spPr>
        <p:txBody>
          <a:bodyPr/>
          <a:lstStyle/>
          <a:p>
            <a:pPr eaLnBrk="1" hangingPunct="1"/>
            <a:r>
              <a:rPr lang="en-US" sz="2800" smtClean="0"/>
              <a:t>Given a graph G and vertices </a:t>
            </a:r>
            <a:r>
              <a:rPr lang="en-US" sz="2800" i="1" smtClean="0"/>
              <a:t>v</a:t>
            </a:r>
            <a:r>
              <a:rPr lang="en-US" sz="2800" smtClean="0"/>
              <a:t> and </a:t>
            </a:r>
            <a:r>
              <a:rPr lang="en-US" sz="2800" i="1" smtClean="0"/>
              <a:t>w</a:t>
            </a:r>
            <a:r>
              <a:rPr lang="en-US" sz="2800" smtClean="0"/>
              <a:t> in G</a:t>
            </a:r>
          </a:p>
          <a:p>
            <a:pPr lvl="1" eaLnBrk="1" hangingPunct="1"/>
            <a:r>
              <a:rPr lang="en-US" sz="2200" smtClean="0"/>
              <a:t>A </a:t>
            </a:r>
            <a:r>
              <a:rPr lang="en-US" sz="2200" smtClean="0">
                <a:solidFill>
                  <a:schemeClr val="tx2"/>
                </a:solidFill>
              </a:rPr>
              <a:t>walk</a:t>
            </a:r>
            <a:r>
              <a:rPr lang="en-US" sz="2200" smtClean="0"/>
              <a:t> is a finite alternating sequence of vertices and edges of G	</a:t>
            </a:r>
          </a:p>
          <a:p>
            <a:pPr lvl="1" eaLnBrk="1" hangingPunct="1"/>
            <a:r>
              <a:rPr lang="en-US" sz="2200" smtClean="0"/>
              <a:t>A </a:t>
            </a:r>
            <a:r>
              <a:rPr lang="en-US" sz="2200" smtClean="0">
                <a:solidFill>
                  <a:schemeClr val="tx2"/>
                </a:solidFill>
              </a:rPr>
              <a:t>path</a:t>
            </a:r>
            <a:r>
              <a:rPr lang="en-US" sz="2200" smtClean="0"/>
              <a:t> from </a:t>
            </a:r>
            <a:r>
              <a:rPr lang="en-US" sz="2200" i="1" smtClean="0"/>
              <a:t>v</a:t>
            </a:r>
            <a:r>
              <a:rPr lang="en-US" sz="2200" smtClean="0"/>
              <a:t> to </a:t>
            </a:r>
            <a:r>
              <a:rPr lang="en-US" sz="2200" i="1" smtClean="0"/>
              <a:t>w</a:t>
            </a:r>
            <a:r>
              <a:rPr lang="en-US" sz="2200" smtClean="0"/>
              <a:t> is a walk that does not contain repeated edges </a:t>
            </a:r>
          </a:p>
          <a:p>
            <a:pPr lvl="1" eaLnBrk="1" hangingPunct="1"/>
            <a:r>
              <a:rPr lang="en-US" sz="2200" smtClean="0"/>
              <a:t>A </a:t>
            </a:r>
            <a:r>
              <a:rPr lang="en-US" sz="2200" smtClean="0">
                <a:solidFill>
                  <a:schemeClr val="tx2"/>
                </a:solidFill>
              </a:rPr>
              <a:t>simple path</a:t>
            </a:r>
            <a:r>
              <a:rPr lang="en-US" sz="2200" smtClean="0"/>
              <a:t> from </a:t>
            </a:r>
            <a:r>
              <a:rPr lang="en-US" sz="2200" i="1" smtClean="0"/>
              <a:t>v</a:t>
            </a:r>
            <a:r>
              <a:rPr lang="en-US" sz="2200" smtClean="0"/>
              <a:t> to </a:t>
            </a:r>
            <a:r>
              <a:rPr lang="en-US" sz="2200" i="1" smtClean="0"/>
              <a:t>w</a:t>
            </a:r>
            <a:r>
              <a:rPr lang="en-US" sz="2200" smtClean="0"/>
              <a:t> is path that does not contain a repeated vertex</a:t>
            </a:r>
          </a:p>
          <a:p>
            <a:pPr lvl="1" eaLnBrk="1" hangingPunct="1"/>
            <a:r>
              <a:rPr lang="en-US" sz="2200" smtClean="0"/>
              <a:t>A </a:t>
            </a:r>
            <a:r>
              <a:rPr lang="en-US" sz="2200" smtClean="0">
                <a:solidFill>
                  <a:schemeClr val="tx2"/>
                </a:solidFill>
              </a:rPr>
              <a:t>closed walk</a:t>
            </a:r>
            <a:r>
              <a:rPr lang="en-US" sz="2200" smtClean="0"/>
              <a:t> is a walk that starts and ends at the same vertex</a:t>
            </a:r>
          </a:p>
          <a:p>
            <a:pPr lvl="1" eaLnBrk="1" hangingPunct="1"/>
            <a:r>
              <a:rPr lang="en-US" sz="2200" smtClean="0"/>
              <a:t>A </a:t>
            </a:r>
            <a:r>
              <a:rPr lang="en-US" sz="2200" smtClean="0">
                <a:solidFill>
                  <a:schemeClr val="tx2"/>
                </a:solidFill>
              </a:rPr>
              <a:t>circuit</a:t>
            </a:r>
            <a:r>
              <a:rPr lang="en-US" sz="2200" smtClean="0"/>
              <a:t> is a closed walk that does not contain a repeated edge</a:t>
            </a:r>
          </a:p>
          <a:p>
            <a:pPr lvl="1" eaLnBrk="1" hangingPunct="1"/>
            <a:r>
              <a:rPr lang="en-US" sz="2200" smtClean="0"/>
              <a:t>A </a:t>
            </a:r>
            <a:r>
              <a:rPr lang="en-US" sz="2200" smtClean="0">
                <a:solidFill>
                  <a:schemeClr val="tx2"/>
                </a:solidFill>
              </a:rPr>
              <a:t>simple circuit</a:t>
            </a:r>
            <a:r>
              <a:rPr lang="en-US" sz="2200" smtClean="0"/>
              <a:t> is a circuit that has no repeated vertices except the first and the last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614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614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86FA97B3-3A00-4826-9288-F26479149485}" type="slidenum">
              <a:rPr lang="en-US" sz="1400" smtClean="0">
                <a:latin typeface="Arial" charset="0"/>
              </a:rPr>
              <a:pPr eaLnBrk="1" hangingPunct="1"/>
              <a:t>4</a:t>
            </a:fld>
            <a:endParaRPr lang="en-US" sz="1400" dirty="0" smtClean="0">
              <a:latin typeface="Arial" charset="0"/>
            </a:endParaRPr>
          </a:p>
        </p:txBody>
      </p:sp>
      <p:sp>
        <p:nvSpPr>
          <p:cNvPr id="6149" name="Rectangle 2"/>
          <p:cNvSpPr>
            <a:spLocks noGrp="1" noChangeArrowheads="1"/>
          </p:cNvSpPr>
          <p:nvPr>
            <p:ph type="title"/>
          </p:nvPr>
        </p:nvSpPr>
        <p:spPr/>
        <p:txBody>
          <a:bodyPr/>
          <a:lstStyle/>
          <a:p>
            <a:pPr eaLnBrk="1" hangingPunct="1"/>
            <a:r>
              <a:rPr lang="en-US" smtClean="0"/>
              <a:t> Example: Walks, Paths, Circuits</a:t>
            </a:r>
          </a:p>
        </p:txBody>
      </p:sp>
      <p:sp>
        <p:nvSpPr>
          <p:cNvPr id="6150" name="Rectangle 3"/>
          <p:cNvSpPr>
            <a:spLocks noGrp="1" noChangeArrowheads="1"/>
          </p:cNvSpPr>
          <p:nvPr>
            <p:ph type="body" sz="half" idx="1"/>
          </p:nvPr>
        </p:nvSpPr>
        <p:spPr>
          <a:xfrm>
            <a:off x="4114800" y="1676400"/>
            <a:ext cx="4572000" cy="4495800"/>
          </a:xfrm>
        </p:spPr>
        <p:txBody>
          <a:bodyPr/>
          <a:lstStyle/>
          <a:p>
            <a:pPr eaLnBrk="1" hangingPunct="1"/>
            <a:r>
              <a:rPr lang="en-US" sz="2400" smtClean="0"/>
              <a:t>A walk</a:t>
            </a:r>
          </a:p>
          <a:p>
            <a:pPr lvl="1" eaLnBrk="1" hangingPunct="1">
              <a:spcAft>
                <a:spcPct val="10000"/>
              </a:spcAft>
            </a:pPr>
            <a:r>
              <a:rPr lang="en-US" sz="2000" smtClean="0"/>
              <a:t>v</a:t>
            </a:r>
            <a:r>
              <a:rPr lang="en-US" sz="2000" baseline="-25000" smtClean="0"/>
              <a:t>2</a:t>
            </a:r>
            <a:r>
              <a:rPr lang="en-US" sz="2000" smtClean="0"/>
              <a:t>e</a:t>
            </a:r>
            <a:r>
              <a:rPr lang="en-US" sz="2000" baseline="-25000" smtClean="0"/>
              <a:t>2</a:t>
            </a:r>
            <a:r>
              <a:rPr lang="en-US" sz="2000" smtClean="0"/>
              <a:t>v</a:t>
            </a:r>
            <a:r>
              <a:rPr lang="en-US" sz="2000" baseline="-25000" smtClean="0"/>
              <a:t>3</a:t>
            </a:r>
            <a:r>
              <a:rPr lang="en-US" sz="2000" smtClean="0"/>
              <a:t>e</a:t>
            </a:r>
            <a:r>
              <a:rPr lang="en-US" sz="2000" baseline="-25000" smtClean="0"/>
              <a:t>6</a:t>
            </a:r>
            <a:r>
              <a:rPr lang="en-US" sz="2000" smtClean="0"/>
              <a:t>v</a:t>
            </a:r>
            <a:r>
              <a:rPr lang="en-US" sz="2000" baseline="-25000" smtClean="0"/>
              <a:t>5</a:t>
            </a:r>
            <a:r>
              <a:rPr lang="en-US" sz="2000" smtClean="0"/>
              <a:t>e</a:t>
            </a:r>
            <a:r>
              <a:rPr lang="en-US" sz="2000" baseline="-25000" smtClean="0"/>
              <a:t>5</a:t>
            </a:r>
            <a:r>
              <a:rPr lang="en-US" sz="2000" smtClean="0"/>
              <a:t>v</a:t>
            </a:r>
            <a:r>
              <a:rPr lang="en-US" sz="2000" baseline="-25000" smtClean="0"/>
              <a:t>2</a:t>
            </a:r>
            <a:r>
              <a:rPr lang="en-US" sz="2000" smtClean="0"/>
              <a:t>e</a:t>
            </a:r>
            <a:r>
              <a:rPr lang="en-US" sz="2000" baseline="-25000" smtClean="0"/>
              <a:t>2</a:t>
            </a:r>
            <a:r>
              <a:rPr lang="en-US" sz="2000" smtClean="0"/>
              <a:t>v</a:t>
            </a:r>
            <a:r>
              <a:rPr lang="en-US" sz="2000" baseline="-25000" smtClean="0"/>
              <a:t>3</a:t>
            </a:r>
            <a:r>
              <a:rPr lang="en-US" sz="2000" smtClean="0"/>
              <a:t>e</a:t>
            </a:r>
            <a:r>
              <a:rPr lang="en-US" sz="2000" baseline="-25000" smtClean="0"/>
              <a:t>3</a:t>
            </a:r>
            <a:r>
              <a:rPr lang="en-US" sz="2000" smtClean="0"/>
              <a:t>v</a:t>
            </a:r>
            <a:r>
              <a:rPr lang="en-US" sz="2000" baseline="-25000" smtClean="0"/>
              <a:t>4</a:t>
            </a:r>
          </a:p>
          <a:p>
            <a:pPr eaLnBrk="1" hangingPunct="1">
              <a:spcAft>
                <a:spcPct val="10000"/>
              </a:spcAft>
            </a:pPr>
            <a:r>
              <a:rPr lang="en-US" sz="2400" smtClean="0"/>
              <a:t>A path</a:t>
            </a:r>
          </a:p>
          <a:p>
            <a:pPr lvl="1" eaLnBrk="1" hangingPunct="1">
              <a:spcAft>
                <a:spcPct val="10000"/>
              </a:spcAft>
            </a:pPr>
            <a:r>
              <a:rPr lang="en-US" sz="2000" smtClean="0"/>
              <a:t>v</a:t>
            </a:r>
            <a:r>
              <a:rPr lang="en-US" sz="2000" baseline="-25000" smtClean="0"/>
              <a:t>2</a:t>
            </a:r>
            <a:r>
              <a:rPr lang="en-US" sz="2000" smtClean="0"/>
              <a:t>e</a:t>
            </a:r>
            <a:r>
              <a:rPr lang="en-US" sz="2000" baseline="-25000" smtClean="0"/>
              <a:t>2</a:t>
            </a:r>
            <a:r>
              <a:rPr lang="en-US" sz="2000" smtClean="0"/>
              <a:t>v</a:t>
            </a:r>
            <a:r>
              <a:rPr lang="en-US" sz="2000" baseline="-25000" smtClean="0"/>
              <a:t>3</a:t>
            </a:r>
            <a:r>
              <a:rPr lang="en-US" sz="2000" smtClean="0"/>
              <a:t>e</a:t>
            </a:r>
            <a:r>
              <a:rPr lang="en-US" sz="2000" baseline="-25000" smtClean="0"/>
              <a:t>6</a:t>
            </a:r>
            <a:r>
              <a:rPr lang="en-US" sz="2000" smtClean="0"/>
              <a:t>v</a:t>
            </a:r>
            <a:r>
              <a:rPr lang="en-US" sz="2000" baseline="-25000" smtClean="0"/>
              <a:t>5</a:t>
            </a:r>
            <a:r>
              <a:rPr lang="en-US" sz="2000" smtClean="0"/>
              <a:t>e</a:t>
            </a:r>
            <a:r>
              <a:rPr lang="en-US" sz="2000" baseline="-25000" smtClean="0"/>
              <a:t>5</a:t>
            </a:r>
            <a:r>
              <a:rPr lang="en-US" sz="2000" smtClean="0"/>
              <a:t>v</a:t>
            </a:r>
            <a:r>
              <a:rPr lang="en-US" sz="2000" baseline="-25000" smtClean="0"/>
              <a:t>2</a:t>
            </a:r>
            <a:r>
              <a:rPr lang="en-US" sz="2000" smtClean="0"/>
              <a:t>e</a:t>
            </a:r>
            <a:r>
              <a:rPr lang="en-US" sz="2000" baseline="-25000" smtClean="0"/>
              <a:t>1</a:t>
            </a:r>
            <a:r>
              <a:rPr lang="en-US" sz="2000" smtClean="0"/>
              <a:t>v</a:t>
            </a:r>
            <a:r>
              <a:rPr lang="en-US" sz="2000" baseline="-25000" smtClean="0"/>
              <a:t>1</a:t>
            </a:r>
          </a:p>
          <a:p>
            <a:pPr eaLnBrk="1" hangingPunct="1">
              <a:spcAft>
                <a:spcPct val="10000"/>
              </a:spcAft>
            </a:pPr>
            <a:r>
              <a:rPr lang="en-US" sz="2400" smtClean="0"/>
              <a:t>A simple path</a:t>
            </a:r>
          </a:p>
          <a:p>
            <a:pPr lvl="1" eaLnBrk="1" hangingPunct="1">
              <a:spcAft>
                <a:spcPct val="10000"/>
              </a:spcAft>
            </a:pPr>
            <a:r>
              <a:rPr lang="en-US" sz="2000" smtClean="0"/>
              <a:t>v</a:t>
            </a:r>
            <a:r>
              <a:rPr lang="en-US" sz="2000" baseline="-25000" smtClean="0"/>
              <a:t>3</a:t>
            </a:r>
            <a:r>
              <a:rPr lang="en-US" sz="2000" smtClean="0"/>
              <a:t>e</a:t>
            </a:r>
            <a:r>
              <a:rPr lang="en-US" sz="2000" baseline="-25000" smtClean="0"/>
              <a:t>6</a:t>
            </a:r>
            <a:r>
              <a:rPr lang="en-US" sz="2000" smtClean="0"/>
              <a:t>v</a:t>
            </a:r>
            <a:r>
              <a:rPr lang="en-US" sz="2000" baseline="-25000" smtClean="0"/>
              <a:t>5</a:t>
            </a:r>
            <a:r>
              <a:rPr lang="en-US" sz="2000" smtClean="0"/>
              <a:t>e</a:t>
            </a:r>
            <a:r>
              <a:rPr lang="en-US" sz="2000" baseline="-25000" smtClean="0"/>
              <a:t>5</a:t>
            </a:r>
            <a:r>
              <a:rPr lang="en-US" sz="2000" smtClean="0"/>
              <a:t>v</a:t>
            </a:r>
            <a:r>
              <a:rPr lang="en-US" sz="2000" baseline="-25000" smtClean="0"/>
              <a:t>2</a:t>
            </a:r>
            <a:r>
              <a:rPr lang="en-US" sz="2000" smtClean="0"/>
              <a:t>e</a:t>
            </a:r>
            <a:r>
              <a:rPr lang="en-US" sz="2000" baseline="-25000" smtClean="0"/>
              <a:t>1</a:t>
            </a:r>
            <a:r>
              <a:rPr lang="en-US" sz="2000" smtClean="0"/>
              <a:t>v</a:t>
            </a:r>
            <a:r>
              <a:rPr lang="en-US" sz="2000" baseline="-25000" smtClean="0"/>
              <a:t>1</a:t>
            </a:r>
            <a:endParaRPr lang="en-US" sz="2000" smtClean="0"/>
          </a:p>
          <a:p>
            <a:pPr eaLnBrk="1" hangingPunct="1">
              <a:spcAft>
                <a:spcPct val="10000"/>
              </a:spcAft>
            </a:pPr>
            <a:r>
              <a:rPr lang="en-US" sz="2400" smtClean="0"/>
              <a:t>A circuit</a:t>
            </a:r>
          </a:p>
          <a:p>
            <a:pPr lvl="1" eaLnBrk="1" hangingPunct="1">
              <a:spcAft>
                <a:spcPct val="10000"/>
              </a:spcAft>
            </a:pPr>
            <a:r>
              <a:rPr lang="en-US" sz="2000" smtClean="0"/>
              <a:t>v</a:t>
            </a:r>
            <a:r>
              <a:rPr lang="en-US" sz="2000" baseline="-25000" smtClean="0"/>
              <a:t>2</a:t>
            </a:r>
            <a:r>
              <a:rPr lang="en-US" sz="2000" smtClean="0"/>
              <a:t>e</a:t>
            </a:r>
            <a:r>
              <a:rPr lang="en-US" sz="2000" baseline="-25000" smtClean="0"/>
              <a:t>5</a:t>
            </a:r>
            <a:r>
              <a:rPr lang="en-US" sz="2000" smtClean="0"/>
              <a:t>v</a:t>
            </a:r>
            <a:r>
              <a:rPr lang="en-US" sz="2000" baseline="-25000" smtClean="0"/>
              <a:t>5</a:t>
            </a:r>
            <a:r>
              <a:rPr lang="en-US" sz="2000" smtClean="0"/>
              <a:t>e</a:t>
            </a:r>
            <a:r>
              <a:rPr lang="en-US" sz="2000" baseline="-25000" smtClean="0"/>
              <a:t>6</a:t>
            </a:r>
            <a:r>
              <a:rPr lang="en-US" sz="2000" smtClean="0"/>
              <a:t>v</a:t>
            </a:r>
            <a:r>
              <a:rPr lang="en-US" sz="2000" baseline="-25000" smtClean="0"/>
              <a:t>3</a:t>
            </a:r>
            <a:r>
              <a:rPr lang="en-US" sz="2000" smtClean="0"/>
              <a:t>e</a:t>
            </a:r>
            <a:r>
              <a:rPr lang="en-US" sz="2000" baseline="-25000" smtClean="0"/>
              <a:t>3</a:t>
            </a:r>
            <a:r>
              <a:rPr lang="en-US" sz="2000" smtClean="0"/>
              <a:t>v</a:t>
            </a:r>
            <a:r>
              <a:rPr lang="en-US" sz="2000" baseline="-25000" smtClean="0"/>
              <a:t>4</a:t>
            </a:r>
            <a:r>
              <a:rPr lang="en-US" sz="2000" smtClean="0"/>
              <a:t>e</a:t>
            </a:r>
            <a:r>
              <a:rPr lang="en-US" sz="2000" baseline="-25000" smtClean="0"/>
              <a:t>4</a:t>
            </a:r>
            <a:r>
              <a:rPr lang="en-US" sz="2000" smtClean="0"/>
              <a:t>v</a:t>
            </a:r>
            <a:r>
              <a:rPr lang="en-US" sz="2000" baseline="-25000" smtClean="0"/>
              <a:t>1</a:t>
            </a:r>
            <a:r>
              <a:rPr lang="en-US" sz="2000" smtClean="0"/>
              <a:t>e</a:t>
            </a:r>
            <a:r>
              <a:rPr lang="en-US" sz="2000" baseline="-25000" smtClean="0"/>
              <a:t>7</a:t>
            </a:r>
            <a:r>
              <a:rPr lang="en-US" sz="2000" smtClean="0"/>
              <a:t>v</a:t>
            </a:r>
            <a:r>
              <a:rPr lang="en-US" sz="2000" baseline="-25000" smtClean="0"/>
              <a:t>3</a:t>
            </a:r>
            <a:r>
              <a:rPr lang="en-US" sz="2000" smtClean="0"/>
              <a:t>e</a:t>
            </a:r>
            <a:r>
              <a:rPr lang="en-US" sz="2000" baseline="-25000" smtClean="0"/>
              <a:t>2</a:t>
            </a:r>
            <a:r>
              <a:rPr lang="en-US" sz="2000" smtClean="0"/>
              <a:t>v</a:t>
            </a:r>
            <a:r>
              <a:rPr lang="en-US" sz="2000" baseline="-25000" smtClean="0"/>
              <a:t>2</a:t>
            </a:r>
          </a:p>
          <a:p>
            <a:pPr eaLnBrk="1" hangingPunct="1">
              <a:spcAft>
                <a:spcPct val="10000"/>
              </a:spcAft>
            </a:pPr>
            <a:r>
              <a:rPr lang="en-US" sz="2400" smtClean="0"/>
              <a:t>A simple circuit</a:t>
            </a:r>
          </a:p>
          <a:p>
            <a:pPr lvl="1" eaLnBrk="1" hangingPunct="1">
              <a:spcAft>
                <a:spcPct val="10000"/>
              </a:spcAft>
            </a:pPr>
            <a:r>
              <a:rPr lang="en-US" sz="2000" smtClean="0"/>
              <a:t>v</a:t>
            </a:r>
            <a:r>
              <a:rPr lang="en-US" sz="2000" baseline="-25000" smtClean="0"/>
              <a:t>2</a:t>
            </a:r>
            <a:r>
              <a:rPr lang="en-US" sz="2000" smtClean="0"/>
              <a:t>e</a:t>
            </a:r>
            <a:r>
              <a:rPr lang="en-US" sz="2000" baseline="-25000" smtClean="0"/>
              <a:t>5</a:t>
            </a:r>
            <a:r>
              <a:rPr lang="en-US" sz="2000" smtClean="0"/>
              <a:t>v</a:t>
            </a:r>
            <a:r>
              <a:rPr lang="en-US" sz="2000" baseline="-25000" smtClean="0"/>
              <a:t>5</a:t>
            </a:r>
            <a:r>
              <a:rPr lang="en-US" sz="2000" smtClean="0"/>
              <a:t>e</a:t>
            </a:r>
            <a:r>
              <a:rPr lang="en-US" sz="2000" baseline="-25000" smtClean="0"/>
              <a:t>6</a:t>
            </a:r>
            <a:r>
              <a:rPr lang="en-US" sz="2000" smtClean="0"/>
              <a:t>v</a:t>
            </a:r>
            <a:r>
              <a:rPr lang="en-US" sz="2000" baseline="-25000" smtClean="0"/>
              <a:t>3</a:t>
            </a:r>
            <a:r>
              <a:rPr lang="en-US" sz="2000" smtClean="0"/>
              <a:t>e</a:t>
            </a:r>
            <a:r>
              <a:rPr lang="en-US" sz="2000" baseline="-25000" smtClean="0"/>
              <a:t>7</a:t>
            </a:r>
            <a:r>
              <a:rPr lang="en-US" sz="2000" smtClean="0"/>
              <a:t>v</a:t>
            </a:r>
            <a:r>
              <a:rPr lang="en-US" sz="2000" baseline="-25000" smtClean="0"/>
              <a:t>1</a:t>
            </a:r>
            <a:r>
              <a:rPr lang="en-US" sz="2000" smtClean="0"/>
              <a:t>e</a:t>
            </a:r>
            <a:r>
              <a:rPr lang="en-US" sz="2000" baseline="-25000" smtClean="0"/>
              <a:t>1</a:t>
            </a:r>
            <a:r>
              <a:rPr lang="en-US" sz="2000" smtClean="0"/>
              <a:t>v</a:t>
            </a:r>
            <a:r>
              <a:rPr lang="en-US" sz="2000" baseline="-25000" smtClean="0"/>
              <a:t>2</a:t>
            </a:r>
          </a:p>
        </p:txBody>
      </p:sp>
      <p:grpSp>
        <p:nvGrpSpPr>
          <p:cNvPr id="6151" name="Group 42"/>
          <p:cNvGrpSpPr>
            <a:grpSpLocks/>
          </p:cNvGrpSpPr>
          <p:nvPr/>
        </p:nvGrpSpPr>
        <p:grpSpPr bwMode="auto">
          <a:xfrm>
            <a:off x="533400" y="1905000"/>
            <a:ext cx="3505200" cy="2378075"/>
            <a:chOff x="336" y="1200"/>
            <a:chExt cx="2208" cy="1498"/>
          </a:xfrm>
        </p:grpSpPr>
        <p:sp>
          <p:nvSpPr>
            <p:cNvPr id="6152" name="Text Box 23"/>
            <p:cNvSpPr txBox="1">
              <a:spLocks noChangeArrowheads="1"/>
            </p:cNvSpPr>
            <p:nvPr/>
          </p:nvSpPr>
          <p:spPr bwMode="auto">
            <a:xfrm>
              <a:off x="1488" y="1584"/>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i="1"/>
                <a:t>v</a:t>
              </a:r>
              <a:r>
                <a:rPr lang="en-US" sz="2000" baseline="-25000"/>
                <a:t>2</a:t>
              </a:r>
            </a:p>
          </p:txBody>
        </p:sp>
        <p:sp>
          <p:nvSpPr>
            <p:cNvPr id="6153" name="Text Box 24"/>
            <p:cNvSpPr txBox="1">
              <a:spLocks noChangeArrowheads="1"/>
            </p:cNvSpPr>
            <p:nvPr/>
          </p:nvSpPr>
          <p:spPr bwMode="auto">
            <a:xfrm>
              <a:off x="432" y="1584"/>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i="1"/>
                <a:t>v</a:t>
              </a:r>
              <a:r>
                <a:rPr lang="en-US" sz="2000" baseline="-25000"/>
                <a:t>1</a:t>
              </a:r>
            </a:p>
          </p:txBody>
        </p:sp>
        <p:sp>
          <p:nvSpPr>
            <p:cNvPr id="6154" name="Rectangle 7"/>
            <p:cNvSpPr>
              <a:spLocks noChangeArrowheads="1"/>
            </p:cNvSpPr>
            <p:nvPr/>
          </p:nvSpPr>
          <p:spPr bwMode="auto">
            <a:xfrm>
              <a:off x="576" y="1872"/>
              <a:ext cx="1008" cy="576"/>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55" name="Oval 9"/>
            <p:cNvSpPr>
              <a:spLocks noChangeArrowheads="1"/>
            </p:cNvSpPr>
            <p:nvPr/>
          </p:nvSpPr>
          <p:spPr bwMode="auto">
            <a:xfrm>
              <a:off x="528" y="1824"/>
              <a:ext cx="86" cy="92"/>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6156" name="Oval 10"/>
            <p:cNvSpPr>
              <a:spLocks noChangeArrowheads="1"/>
            </p:cNvSpPr>
            <p:nvPr/>
          </p:nvSpPr>
          <p:spPr bwMode="auto">
            <a:xfrm>
              <a:off x="528" y="2400"/>
              <a:ext cx="86" cy="92"/>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6157" name="Oval 11"/>
            <p:cNvSpPr>
              <a:spLocks noChangeArrowheads="1"/>
            </p:cNvSpPr>
            <p:nvPr/>
          </p:nvSpPr>
          <p:spPr bwMode="auto">
            <a:xfrm>
              <a:off x="1536" y="1824"/>
              <a:ext cx="86" cy="92"/>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6158" name="Oval 12"/>
            <p:cNvSpPr>
              <a:spLocks noChangeArrowheads="1"/>
            </p:cNvSpPr>
            <p:nvPr/>
          </p:nvSpPr>
          <p:spPr bwMode="auto">
            <a:xfrm>
              <a:off x="1536" y="2400"/>
              <a:ext cx="86" cy="92"/>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6159" name="Oval 13"/>
            <p:cNvSpPr>
              <a:spLocks noChangeArrowheads="1"/>
            </p:cNvSpPr>
            <p:nvPr/>
          </p:nvSpPr>
          <p:spPr bwMode="auto">
            <a:xfrm>
              <a:off x="2064" y="2112"/>
              <a:ext cx="86" cy="92"/>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6160" name="Line 17"/>
            <p:cNvSpPr>
              <a:spLocks noChangeShapeType="1"/>
            </p:cNvSpPr>
            <p:nvPr/>
          </p:nvSpPr>
          <p:spPr bwMode="auto">
            <a:xfrm>
              <a:off x="1617" y="1890"/>
              <a:ext cx="449" cy="244"/>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6161" name="Line 18"/>
            <p:cNvSpPr>
              <a:spLocks noChangeShapeType="1"/>
            </p:cNvSpPr>
            <p:nvPr/>
          </p:nvSpPr>
          <p:spPr bwMode="auto">
            <a:xfrm flipV="1">
              <a:off x="1620" y="2181"/>
              <a:ext cx="453" cy="246"/>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6162" name="Text Box 26"/>
            <p:cNvSpPr txBox="1">
              <a:spLocks noChangeArrowheads="1"/>
            </p:cNvSpPr>
            <p:nvPr/>
          </p:nvSpPr>
          <p:spPr bwMode="auto">
            <a:xfrm>
              <a:off x="1488" y="2448"/>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i="1"/>
                <a:t>v</a:t>
              </a:r>
              <a:r>
                <a:rPr lang="en-US" sz="2000" baseline="-25000"/>
                <a:t>3</a:t>
              </a:r>
            </a:p>
          </p:txBody>
        </p:sp>
        <p:sp>
          <p:nvSpPr>
            <p:cNvPr id="6163" name="Text Box 27"/>
            <p:cNvSpPr txBox="1">
              <a:spLocks noChangeArrowheads="1"/>
            </p:cNvSpPr>
            <p:nvPr/>
          </p:nvSpPr>
          <p:spPr bwMode="auto">
            <a:xfrm>
              <a:off x="432" y="2448"/>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i="1"/>
                <a:t>v</a:t>
              </a:r>
              <a:r>
                <a:rPr lang="en-US" sz="2000" baseline="-25000"/>
                <a:t>4</a:t>
              </a:r>
            </a:p>
          </p:txBody>
        </p:sp>
        <p:sp>
          <p:nvSpPr>
            <p:cNvPr id="6164" name="Text Box 28"/>
            <p:cNvSpPr txBox="1">
              <a:spLocks noChangeArrowheads="1"/>
            </p:cNvSpPr>
            <p:nvPr/>
          </p:nvSpPr>
          <p:spPr bwMode="auto">
            <a:xfrm>
              <a:off x="2160" y="2016"/>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i="1"/>
                <a:t>v</a:t>
              </a:r>
              <a:r>
                <a:rPr lang="en-US" sz="2000" baseline="-25000"/>
                <a:t>5</a:t>
              </a:r>
            </a:p>
          </p:txBody>
        </p:sp>
        <p:sp>
          <p:nvSpPr>
            <p:cNvPr id="6165" name="Text Box 29"/>
            <p:cNvSpPr txBox="1">
              <a:spLocks noChangeArrowheads="1"/>
            </p:cNvSpPr>
            <p:nvPr/>
          </p:nvSpPr>
          <p:spPr bwMode="auto">
            <a:xfrm>
              <a:off x="1776" y="2256"/>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6</a:t>
              </a:r>
            </a:p>
          </p:txBody>
        </p:sp>
        <p:sp>
          <p:nvSpPr>
            <p:cNvPr id="6166" name="Text Box 30"/>
            <p:cNvSpPr txBox="1">
              <a:spLocks noChangeArrowheads="1"/>
            </p:cNvSpPr>
            <p:nvPr/>
          </p:nvSpPr>
          <p:spPr bwMode="auto">
            <a:xfrm>
              <a:off x="1776" y="1776"/>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5</a:t>
              </a:r>
            </a:p>
          </p:txBody>
        </p:sp>
        <p:sp>
          <p:nvSpPr>
            <p:cNvPr id="6167" name="Text Box 31"/>
            <p:cNvSpPr txBox="1">
              <a:spLocks noChangeArrowheads="1"/>
            </p:cNvSpPr>
            <p:nvPr/>
          </p:nvSpPr>
          <p:spPr bwMode="auto">
            <a:xfrm>
              <a:off x="336" y="2016"/>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4</a:t>
              </a:r>
            </a:p>
          </p:txBody>
        </p:sp>
        <p:sp>
          <p:nvSpPr>
            <p:cNvPr id="6168" name="Text Box 32"/>
            <p:cNvSpPr txBox="1">
              <a:spLocks noChangeArrowheads="1"/>
            </p:cNvSpPr>
            <p:nvPr/>
          </p:nvSpPr>
          <p:spPr bwMode="auto">
            <a:xfrm>
              <a:off x="960" y="2400"/>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3</a:t>
              </a:r>
            </a:p>
          </p:txBody>
        </p:sp>
        <p:sp>
          <p:nvSpPr>
            <p:cNvPr id="6169" name="Text Box 33"/>
            <p:cNvSpPr txBox="1">
              <a:spLocks noChangeArrowheads="1"/>
            </p:cNvSpPr>
            <p:nvPr/>
          </p:nvSpPr>
          <p:spPr bwMode="auto">
            <a:xfrm>
              <a:off x="1344" y="2016"/>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2</a:t>
              </a:r>
            </a:p>
          </p:txBody>
        </p:sp>
        <p:sp>
          <p:nvSpPr>
            <p:cNvPr id="6170" name="Text Box 34"/>
            <p:cNvSpPr txBox="1">
              <a:spLocks noChangeArrowheads="1"/>
            </p:cNvSpPr>
            <p:nvPr/>
          </p:nvSpPr>
          <p:spPr bwMode="auto">
            <a:xfrm>
              <a:off x="960" y="1632"/>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1</a:t>
              </a:r>
            </a:p>
          </p:txBody>
        </p:sp>
        <p:sp>
          <p:nvSpPr>
            <p:cNvPr id="6171" name="Text Box 38"/>
            <p:cNvSpPr txBox="1">
              <a:spLocks noChangeArrowheads="1"/>
            </p:cNvSpPr>
            <p:nvPr/>
          </p:nvSpPr>
          <p:spPr bwMode="auto">
            <a:xfrm>
              <a:off x="336" y="1200"/>
              <a:ext cx="220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800"/>
                <a:t>Consider the graph</a:t>
              </a:r>
            </a:p>
          </p:txBody>
        </p:sp>
        <p:sp>
          <p:nvSpPr>
            <p:cNvPr id="6172" name="Line 39"/>
            <p:cNvSpPr>
              <a:spLocks noChangeShapeType="1"/>
            </p:cNvSpPr>
            <p:nvPr/>
          </p:nvSpPr>
          <p:spPr bwMode="auto">
            <a:xfrm>
              <a:off x="603" y="1902"/>
              <a:ext cx="942" cy="516"/>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6173" name="Text Box 41"/>
            <p:cNvSpPr txBox="1">
              <a:spLocks noChangeArrowheads="1"/>
            </p:cNvSpPr>
            <p:nvPr/>
          </p:nvSpPr>
          <p:spPr bwMode="auto">
            <a:xfrm>
              <a:off x="864" y="2064"/>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7</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717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717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D32C21D5-4BBA-41C1-A250-1E60098D0AB6}" type="slidenum">
              <a:rPr lang="en-US" sz="1400" smtClean="0">
                <a:latin typeface="Arial" charset="0"/>
              </a:rPr>
              <a:pPr eaLnBrk="1" hangingPunct="1"/>
              <a:t>5</a:t>
            </a:fld>
            <a:endParaRPr lang="en-US" sz="1400" dirty="0" smtClean="0">
              <a:latin typeface="Arial" charset="0"/>
            </a:endParaRPr>
          </a:p>
        </p:txBody>
      </p:sp>
      <p:sp>
        <p:nvSpPr>
          <p:cNvPr id="7173" name="Rectangle 2"/>
          <p:cNvSpPr>
            <a:spLocks noGrp="1" noChangeArrowheads="1"/>
          </p:cNvSpPr>
          <p:nvPr>
            <p:ph type="title"/>
          </p:nvPr>
        </p:nvSpPr>
        <p:spPr/>
        <p:txBody>
          <a:bodyPr/>
          <a:lstStyle/>
          <a:p>
            <a:pPr eaLnBrk="1" hangingPunct="1"/>
            <a:r>
              <a:rPr lang="en-US" smtClean="0"/>
              <a:t>Euler Circuits</a:t>
            </a:r>
          </a:p>
        </p:txBody>
      </p:sp>
      <p:sp>
        <p:nvSpPr>
          <p:cNvPr id="7174" name="Rectangle 3"/>
          <p:cNvSpPr>
            <a:spLocks noGrp="1" noChangeArrowheads="1"/>
          </p:cNvSpPr>
          <p:nvPr>
            <p:ph type="body" idx="1"/>
          </p:nvPr>
        </p:nvSpPr>
        <p:spPr/>
        <p:txBody>
          <a:bodyPr/>
          <a:lstStyle/>
          <a:p>
            <a:pPr eaLnBrk="1" hangingPunct="1"/>
            <a:r>
              <a:rPr lang="en-US" smtClean="0"/>
              <a:t>Given a graph G, an Euler circuit for G is a sequence of adjacent vertices and edges in G that</a:t>
            </a:r>
          </a:p>
          <a:p>
            <a:pPr lvl="1" eaLnBrk="1" hangingPunct="1"/>
            <a:r>
              <a:rPr lang="en-US" smtClean="0"/>
              <a:t>Starts and ends at the same vertex,</a:t>
            </a:r>
          </a:p>
          <a:p>
            <a:pPr lvl="1" eaLnBrk="1" hangingPunct="1"/>
            <a:r>
              <a:rPr lang="en-US" smtClean="0"/>
              <a:t>Uses every vertex of G at least once, and</a:t>
            </a:r>
          </a:p>
          <a:p>
            <a:pPr lvl="1" eaLnBrk="1" hangingPunct="1"/>
            <a:r>
              <a:rPr lang="en-US" smtClean="0"/>
              <a:t>Uses every edge of G exactly once</a:t>
            </a:r>
          </a:p>
          <a:p>
            <a:pPr lvl="1" eaLnBrk="1" hangingPunct="1"/>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819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819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8305C89C-900D-441D-8DCB-6852541AC44C}" type="slidenum">
              <a:rPr lang="en-US" sz="1400" smtClean="0">
                <a:latin typeface="Arial" charset="0"/>
              </a:rPr>
              <a:pPr eaLnBrk="1" hangingPunct="1"/>
              <a:t>6</a:t>
            </a:fld>
            <a:endParaRPr lang="en-US" sz="1400" dirty="0" smtClean="0">
              <a:latin typeface="Arial" charset="0"/>
            </a:endParaRPr>
          </a:p>
        </p:txBody>
      </p:sp>
      <p:sp>
        <p:nvSpPr>
          <p:cNvPr id="8197" name="Rectangle 2"/>
          <p:cNvSpPr>
            <a:spLocks noGrp="1" noChangeArrowheads="1"/>
          </p:cNvSpPr>
          <p:nvPr>
            <p:ph type="title"/>
          </p:nvPr>
        </p:nvSpPr>
        <p:spPr/>
        <p:txBody>
          <a:bodyPr/>
          <a:lstStyle/>
          <a:p>
            <a:pPr eaLnBrk="1" hangingPunct="1"/>
            <a:r>
              <a:rPr lang="en-US" smtClean="0"/>
              <a:t>Theorems on Euler Circuits</a:t>
            </a:r>
          </a:p>
        </p:txBody>
      </p:sp>
      <p:sp>
        <p:nvSpPr>
          <p:cNvPr id="8198" name="Rectangle 3"/>
          <p:cNvSpPr>
            <a:spLocks noGrp="1" noChangeArrowheads="1"/>
          </p:cNvSpPr>
          <p:nvPr>
            <p:ph type="body" idx="1"/>
          </p:nvPr>
        </p:nvSpPr>
        <p:spPr/>
        <p:txBody>
          <a:bodyPr/>
          <a:lstStyle/>
          <a:p>
            <a:pPr eaLnBrk="1" hangingPunct="1"/>
            <a:r>
              <a:rPr lang="en-US" smtClean="0"/>
              <a:t>The following theorem is quoted without proof:</a:t>
            </a:r>
          </a:p>
          <a:p>
            <a:pPr lvl="1" eaLnBrk="1" hangingPunct="1"/>
            <a:r>
              <a:rPr lang="en-US" smtClean="0"/>
              <a:t>If a graph has an Euler Circuit, then every vertex is of even degree</a:t>
            </a:r>
          </a:p>
          <a:p>
            <a:pPr eaLnBrk="1" hangingPunct="1"/>
            <a:r>
              <a:rPr lang="en-US" smtClean="0"/>
              <a:t>The Contrapositive</a:t>
            </a:r>
          </a:p>
          <a:p>
            <a:pPr lvl="1" eaLnBrk="1" hangingPunct="1"/>
            <a:r>
              <a:rPr lang="en-US" smtClean="0"/>
              <a:t>If some vertex of a graph is of odd degree, then the graph does not have a Euler Circuit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921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922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4FC8748C-A263-4431-8330-7685632F1C85}" type="slidenum">
              <a:rPr lang="en-US" sz="1400" smtClean="0">
                <a:latin typeface="Arial" charset="0"/>
              </a:rPr>
              <a:pPr eaLnBrk="1" hangingPunct="1"/>
              <a:t>7</a:t>
            </a:fld>
            <a:endParaRPr lang="en-US" sz="1400" dirty="0" smtClean="0">
              <a:latin typeface="Arial" charset="0"/>
            </a:endParaRPr>
          </a:p>
        </p:txBody>
      </p:sp>
      <p:sp>
        <p:nvSpPr>
          <p:cNvPr id="9221" name="Rectangle 2"/>
          <p:cNvSpPr>
            <a:spLocks noGrp="1" noChangeArrowheads="1"/>
          </p:cNvSpPr>
          <p:nvPr>
            <p:ph type="title"/>
          </p:nvPr>
        </p:nvSpPr>
        <p:spPr/>
        <p:txBody>
          <a:bodyPr/>
          <a:lstStyle/>
          <a:p>
            <a:pPr eaLnBrk="1" hangingPunct="1"/>
            <a:r>
              <a:rPr lang="en-US" smtClean="0"/>
              <a:t>Example: Euler Circuit</a:t>
            </a:r>
          </a:p>
        </p:txBody>
      </p:sp>
      <p:sp>
        <p:nvSpPr>
          <p:cNvPr id="9222" name="Rectangle 3"/>
          <p:cNvSpPr>
            <a:spLocks noGrp="1" noChangeArrowheads="1"/>
          </p:cNvSpPr>
          <p:nvPr>
            <p:ph type="body" sz="half" idx="1"/>
          </p:nvPr>
        </p:nvSpPr>
        <p:spPr>
          <a:xfrm>
            <a:off x="4648200" y="1676400"/>
            <a:ext cx="3810000" cy="4495800"/>
          </a:xfrm>
        </p:spPr>
        <p:txBody>
          <a:bodyPr/>
          <a:lstStyle/>
          <a:p>
            <a:pPr eaLnBrk="1" hangingPunct="1"/>
            <a:r>
              <a:rPr lang="en-US" sz="2800" dirty="0" smtClean="0"/>
              <a:t>Does the graph have an Euler Circuit?</a:t>
            </a:r>
          </a:p>
          <a:p>
            <a:pPr eaLnBrk="1" hangingPunct="1"/>
            <a:r>
              <a:rPr lang="en-US" sz="2800" dirty="0" smtClean="0"/>
              <a:t>Why or why not?</a:t>
            </a:r>
          </a:p>
          <a:p>
            <a:pPr eaLnBrk="1" hangingPunct="1"/>
            <a:r>
              <a:rPr lang="en-US" sz="2800" dirty="0" smtClean="0"/>
              <a:t>If not, how many edges must be added or removed to admit the existence of an Euler Circuit?</a:t>
            </a:r>
          </a:p>
        </p:txBody>
      </p:sp>
      <p:grpSp>
        <p:nvGrpSpPr>
          <p:cNvPr id="9223" name="Group 31"/>
          <p:cNvGrpSpPr>
            <a:grpSpLocks/>
          </p:cNvGrpSpPr>
          <p:nvPr/>
        </p:nvGrpSpPr>
        <p:grpSpPr bwMode="auto">
          <a:xfrm>
            <a:off x="533400" y="1905000"/>
            <a:ext cx="3733800" cy="2378075"/>
            <a:chOff x="336" y="1200"/>
            <a:chExt cx="2352" cy="1498"/>
          </a:xfrm>
        </p:grpSpPr>
        <p:sp>
          <p:nvSpPr>
            <p:cNvPr id="9224" name="Text Box 9"/>
            <p:cNvSpPr txBox="1">
              <a:spLocks noChangeArrowheads="1"/>
            </p:cNvSpPr>
            <p:nvPr/>
          </p:nvSpPr>
          <p:spPr bwMode="auto">
            <a:xfrm>
              <a:off x="1488" y="1584"/>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i="1"/>
                <a:t>v</a:t>
              </a:r>
              <a:r>
                <a:rPr lang="en-US" sz="2000" baseline="-25000"/>
                <a:t>2</a:t>
              </a:r>
            </a:p>
          </p:txBody>
        </p:sp>
        <p:sp>
          <p:nvSpPr>
            <p:cNvPr id="9225" name="Text Box 10"/>
            <p:cNvSpPr txBox="1">
              <a:spLocks noChangeArrowheads="1"/>
            </p:cNvSpPr>
            <p:nvPr/>
          </p:nvSpPr>
          <p:spPr bwMode="auto">
            <a:xfrm>
              <a:off x="432" y="1584"/>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i="1"/>
                <a:t>v</a:t>
              </a:r>
              <a:r>
                <a:rPr lang="en-US" sz="2000" baseline="-25000"/>
                <a:t>1</a:t>
              </a:r>
            </a:p>
          </p:txBody>
        </p:sp>
        <p:sp>
          <p:nvSpPr>
            <p:cNvPr id="9226" name="Rectangle 11"/>
            <p:cNvSpPr>
              <a:spLocks noChangeArrowheads="1"/>
            </p:cNvSpPr>
            <p:nvPr/>
          </p:nvSpPr>
          <p:spPr bwMode="auto">
            <a:xfrm>
              <a:off x="576" y="1872"/>
              <a:ext cx="1008" cy="576"/>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9227" name="Oval 12"/>
            <p:cNvSpPr>
              <a:spLocks noChangeArrowheads="1"/>
            </p:cNvSpPr>
            <p:nvPr/>
          </p:nvSpPr>
          <p:spPr bwMode="auto">
            <a:xfrm>
              <a:off x="528" y="1824"/>
              <a:ext cx="86" cy="92"/>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9228" name="Oval 13"/>
            <p:cNvSpPr>
              <a:spLocks noChangeArrowheads="1"/>
            </p:cNvSpPr>
            <p:nvPr/>
          </p:nvSpPr>
          <p:spPr bwMode="auto">
            <a:xfrm>
              <a:off x="528" y="2400"/>
              <a:ext cx="86" cy="92"/>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9229" name="Oval 14"/>
            <p:cNvSpPr>
              <a:spLocks noChangeArrowheads="1"/>
            </p:cNvSpPr>
            <p:nvPr/>
          </p:nvSpPr>
          <p:spPr bwMode="auto">
            <a:xfrm>
              <a:off x="1536" y="1824"/>
              <a:ext cx="86" cy="92"/>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9230" name="Oval 15"/>
            <p:cNvSpPr>
              <a:spLocks noChangeArrowheads="1"/>
            </p:cNvSpPr>
            <p:nvPr/>
          </p:nvSpPr>
          <p:spPr bwMode="auto">
            <a:xfrm>
              <a:off x="1536" y="2400"/>
              <a:ext cx="86" cy="92"/>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9231" name="Oval 16"/>
            <p:cNvSpPr>
              <a:spLocks noChangeArrowheads="1"/>
            </p:cNvSpPr>
            <p:nvPr/>
          </p:nvSpPr>
          <p:spPr bwMode="auto">
            <a:xfrm>
              <a:off x="2064" y="2112"/>
              <a:ext cx="86" cy="92"/>
            </a:xfrm>
            <a:prstGeom prst="ellipse">
              <a:avLst/>
            </a:prstGeom>
            <a:solidFill>
              <a:schemeClr val="accent1"/>
            </a:solidFill>
            <a:ln w="12700">
              <a:solidFill>
                <a:schemeClr val="tx1"/>
              </a:solidFill>
              <a:round/>
              <a:headEnd type="none" w="sm" len="sm"/>
              <a:tailEnd type="none" w="sm" len="sm"/>
            </a:ln>
          </p:spPr>
          <p:txBody>
            <a:bodyPr wrap="none" anchor="ctr"/>
            <a:lstStyle/>
            <a:p>
              <a:endParaRPr lang="en-US"/>
            </a:p>
          </p:txBody>
        </p:sp>
        <p:sp>
          <p:nvSpPr>
            <p:cNvPr id="9232" name="Line 17"/>
            <p:cNvSpPr>
              <a:spLocks noChangeShapeType="1"/>
            </p:cNvSpPr>
            <p:nvPr/>
          </p:nvSpPr>
          <p:spPr bwMode="auto">
            <a:xfrm>
              <a:off x="1617" y="1890"/>
              <a:ext cx="449" cy="244"/>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9233" name="Line 18"/>
            <p:cNvSpPr>
              <a:spLocks noChangeShapeType="1"/>
            </p:cNvSpPr>
            <p:nvPr/>
          </p:nvSpPr>
          <p:spPr bwMode="auto">
            <a:xfrm flipV="1">
              <a:off x="1620" y="2181"/>
              <a:ext cx="453" cy="246"/>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9234" name="Text Box 19"/>
            <p:cNvSpPr txBox="1">
              <a:spLocks noChangeArrowheads="1"/>
            </p:cNvSpPr>
            <p:nvPr/>
          </p:nvSpPr>
          <p:spPr bwMode="auto">
            <a:xfrm>
              <a:off x="1488" y="2448"/>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i="1"/>
                <a:t>v</a:t>
              </a:r>
              <a:r>
                <a:rPr lang="en-US" sz="2000" baseline="-25000"/>
                <a:t>3</a:t>
              </a:r>
            </a:p>
          </p:txBody>
        </p:sp>
        <p:sp>
          <p:nvSpPr>
            <p:cNvPr id="9235" name="Text Box 20"/>
            <p:cNvSpPr txBox="1">
              <a:spLocks noChangeArrowheads="1"/>
            </p:cNvSpPr>
            <p:nvPr/>
          </p:nvSpPr>
          <p:spPr bwMode="auto">
            <a:xfrm>
              <a:off x="432" y="2448"/>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i="1"/>
                <a:t>v</a:t>
              </a:r>
              <a:r>
                <a:rPr lang="en-US" sz="2000" baseline="-25000"/>
                <a:t>4</a:t>
              </a:r>
            </a:p>
          </p:txBody>
        </p:sp>
        <p:sp>
          <p:nvSpPr>
            <p:cNvPr id="9236" name="Text Box 21"/>
            <p:cNvSpPr txBox="1">
              <a:spLocks noChangeArrowheads="1"/>
            </p:cNvSpPr>
            <p:nvPr/>
          </p:nvSpPr>
          <p:spPr bwMode="auto">
            <a:xfrm>
              <a:off x="2160" y="2016"/>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i="1"/>
                <a:t>v</a:t>
              </a:r>
              <a:r>
                <a:rPr lang="en-US" sz="2000" baseline="-25000"/>
                <a:t>5</a:t>
              </a:r>
            </a:p>
          </p:txBody>
        </p:sp>
        <p:sp>
          <p:nvSpPr>
            <p:cNvPr id="9237" name="Text Box 22"/>
            <p:cNvSpPr txBox="1">
              <a:spLocks noChangeArrowheads="1"/>
            </p:cNvSpPr>
            <p:nvPr/>
          </p:nvSpPr>
          <p:spPr bwMode="auto">
            <a:xfrm>
              <a:off x="1776" y="2256"/>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6</a:t>
              </a:r>
            </a:p>
          </p:txBody>
        </p:sp>
        <p:sp>
          <p:nvSpPr>
            <p:cNvPr id="9238" name="Text Box 23"/>
            <p:cNvSpPr txBox="1">
              <a:spLocks noChangeArrowheads="1"/>
            </p:cNvSpPr>
            <p:nvPr/>
          </p:nvSpPr>
          <p:spPr bwMode="auto">
            <a:xfrm>
              <a:off x="1776" y="1776"/>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5</a:t>
              </a:r>
            </a:p>
          </p:txBody>
        </p:sp>
        <p:sp>
          <p:nvSpPr>
            <p:cNvPr id="9239" name="Text Box 24"/>
            <p:cNvSpPr txBox="1">
              <a:spLocks noChangeArrowheads="1"/>
            </p:cNvSpPr>
            <p:nvPr/>
          </p:nvSpPr>
          <p:spPr bwMode="auto">
            <a:xfrm>
              <a:off x="336" y="2016"/>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4</a:t>
              </a:r>
            </a:p>
          </p:txBody>
        </p:sp>
        <p:sp>
          <p:nvSpPr>
            <p:cNvPr id="9240" name="Text Box 25"/>
            <p:cNvSpPr txBox="1">
              <a:spLocks noChangeArrowheads="1"/>
            </p:cNvSpPr>
            <p:nvPr/>
          </p:nvSpPr>
          <p:spPr bwMode="auto">
            <a:xfrm>
              <a:off x="960" y="2400"/>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3</a:t>
              </a:r>
            </a:p>
          </p:txBody>
        </p:sp>
        <p:sp>
          <p:nvSpPr>
            <p:cNvPr id="9241" name="Text Box 26"/>
            <p:cNvSpPr txBox="1">
              <a:spLocks noChangeArrowheads="1"/>
            </p:cNvSpPr>
            <p:nvPr/>
          </p:nvSpPr>
          <p:spPr bwMode="auto">
            <a:xfrm>
              <a:off x="1344" y="2016"/>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2</a:t>
              </a:r>
            </a:p>
          </p:txBody>
        </p:sp>
        <p:sp>
          <p:nvSpPr>
            <p:cNvPr id="9242" name="Text Box 27"/>
            <p:cNvSpPr txBox="1">
              <a:spLocks noChangeArrowheads="1"/>
            </p:cNvSpPr>
            <p:nvPr/>
          </p:nvSpPr>
          <p:spPr bwMode="auto">
            <a:xfrm>
              <a:off x="960" y="1632"/>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1</a:t>
              </a:r>
            </a:p>
          </p:txBody>
        </p:sp>
        <p:sp>
          <p:nvSpPr>
            <p:cNvPr id="9243" name="Text Box 28"/>
            <p:cNvSpPr txBox="1">
              <a:spLocks noChangeArrowheads="1"/>
            </p:cNvSpPr>
            <p:nvPr/>
          </p:nvSpPr>
          <p:spPr bwMode="auto">
            <a:xfrm>
              <a:off x="336" y="1200"/>
              <a:ext cx="235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800"/>
                <a:t>Consider the prior graph</a:t>
              </a:r>
            </a:p>
          </p:txBody>
        </p:sp>
        <p:sp>
          <p:nvSpPr>
            <p:cNvPr id="9244" name="Line 29"/>
            <p:cNvSpPr>
              <a:spLocks noChangeShapeType="1"/>
            </p:cNvSpPr>
            <p:nvPr/>
          </p:nvSpPr>
          <p:spPr bwMode="auto">
            <a:xfrm>
              <a:off x="603" y="1902"/>
              <a:ext cx="942" cy="516"/>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lstStyle/>
            <a:p>
              <a:endParaRPr lang="en-US"/>
            </a:p>
          </p:txBody>
        </p:sp>
        <p:sp>
          <p:nvSpPr>
            <p:cNvPr id="9245" name="Text Box 30"/>
            <p:cNvSpPr txBox="1">
              <a:spLocks noChangeArrowheads="1"/>
            </p:cNvSpPr>
            <p:nvPr/>
          </p:nvSpPr>
          <p:spPr bwMode="auto">
            <a:xfrm>
              <a:off x="864" y="2064"/>
              <a:ext cx="28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000"/>
                <a:t>e</a:t>
              </a:r>
              <a:r>
                <a:rPr lang="en-US" sz="2000" baseline="-25000"/>
                <a:t>7</a:t>
              </a: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10243"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1024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B9D458E0-E6BD-4868-A96E-2035E4813AF8}" type="slidenum">
              <a:rPr lang="en-US" sz="1400" smtClean="0">
                <a:latin typeface="Arial" charset="0"/>
              </a:rPr>
              <a:pPr eaLnBrk="1" hangingPunct="1"/>
              <a:t>8</a:t>
            </a:fld>
            <a:endParaRPr lang="en-US" sz="1400" dirty="0" smtClean="0">
              <a:latin typeface="Arial" charset="0"/>
            </a:endParaRPr>
          </a:p>
        </p:txBody>
      </p:sp>
      <p:sp>
        <p:nvSpPr>
          <p:cNvPr id="10245" name="Rectangle 63"/>
          <p:cNvSpPr>
            <a:spLocks noGrp="1" noChangeArrowheads="1"/>
          </p:cNvSpPr>
          <p:nvPr>
            <p:ph type="title"/>
          </p:nvPr>
        </p:nvSpPr>
        <p:spPr/>
        <p:txBody>
          <a:bodyPr/>
          <a:lstStyle/>
          <a:p>
            <a:pPr eaLnBrk="1" hangingPunct="1"/>
            <a:r>
              <a:rPr lang="en-US" smtClean="0"/>
              <a:t>Bridges of Königsberg Problem</a:t>
            </a:r>
          </a:p>
        </p:txBody>
      </p:sp>
      <p:sp>
        <p:nvSpPr>
          <p:cNvPr id="10246" name="AutoShape 43"/>
          <p:cNvSpPr>
            <a:spLocks noGrp="1" noChangeAspect="1" noChangeArrowheads="1"/>
          </p:cNvSpPr>
          <p:nvPr>
            <p:ph type="body" idx="4294967295"/>
          </p:nvPr>
        </p:nvSpPr>
        <p:spPr>
          <a:xfrm>
            <a:off x="685800" y="1676400"/>
            <a:ext cx="8229600" cy="4495800"/>
          </a:xfrm>
        </p:spPr>
        <p:txBody>
          <a:bodyPr/>
          <a:lstStyle/>
          <a:p>
            <a:pPr marL="0" indent="0">
              <a:buFontTx/>
              <a:buNone/>
            </a:pPr>
            <a:r>
              <a:rPr lang="en-US" smtClean="0"/>
              <a:t>The town of K</a:t>
            </a:r>
            <a:r>
              <a:rPr lang="en-US" smtClean="0">
                <a:cs typeface="Times New Roman" charset="0"/>
              </a:rPr>
              <a:t>ö</a:t>
            </a:r>
            <a:r>
              <a:rPr lang="en-US" smtClean="0"/>
              <a:t>nigsberg was built at the confluence of two branches of the Pregel river.  The Pregel river divides the land into four land masses.  These land masses are connected by seven bridges.  The citizens spent many a pleasant Sunday afternoon trying to find a walk that would start on one of the land masses, cross all the bridges exactly once and end on the starting land mass.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a:t>
            </a:r>
            <a:endParaRPr lang="en-US" sz="1400" dirty="0">
              <a:latin typeface="Arial" charset="0"/>
            </a:endParaRPr>
          </a:p>
        </p:txBody>
      </p:sp>
      <p:sp>
        <p:nvSpPr>
          <p:cNvPr id="1126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smtClean="0">
                <a:latin typeface="Arial" charset="0"/>
              </a:rPr>
              <a:t>CSCI 1900</a:t>
            </a:r>
          </a:p>
        </p:txBody>
      </p:sp>
      <p:sp>
        <p:nvSpPr>
          <p:cNvPr id="1126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dirty="0" smtClean="0">
                <a:latin typeface="Arial" charset="0"/>
              </a:rPr>
              <a:t> Lecture 21 - </a:t>
            </a:r>
            <a:fld id="{9F9F494E-D211-4FAA-BF54-5D2376512A0A}" type="slidenum">
              <a:rPr lang="en-US" sz="1400" smtClean="0">
                <a:latin typeface="Arial" charset="0"/>
              </a:rPr>
              <a:pPr eaLnBrk="1" hangingPunct="1"/>
              <a:t>9</a:t>
            </a:fld>
            <a:endParaRPr lang="en-US" sz="1400" dirty="0" smtClean="0">
              <a:latin typeface="Arial" charset="0"/>
            </a:endParaRPr>
          </a:p>
        </p:txBody>
      </p:sp>
      <p:sp>
        <p:nvSpPr>
          <p:cNvPr id="11269" name="Rectangle 97"/>
          <p:cNvSpPr>
            <a:spLocks noGrp="1" noChangeArrowheads="1"/>
          </p:cNvSpPr>
          <p:nvPr>
            <p:ph type="title"/>
          </p:nvPr>
        </p:nvSpPr>
        <p:spPr>
          <a:xfrm>
            <a:off x="228600" y="228600"/>
            <a:ext cx="8153400" cy="762000"/>
          </a:xfrm>
        </p:spPr>
        <p:txBody>
          <a:bodyPr/>
          <a:lstStyle/>
          <a:p>
            <a:pPr eaLnBrk="1" hangingPunct="1"/>
            <a:r>
              <a:rPr lang="en-US" smtClean="0"/>
              <a:t>Map of K</a:t>
            </a:r>
            <a:r>
              <a:rPr lang="en-US" smtClean="0">
                <a:cs typeface="Times New Roman" charset="0"/>
              </a:rPr>
              <a:t>ö</a:t>
            </a:r>
            <a:r>
              <a:rPr lang="en-US" smtClean="0"/>
              <a:t>nigsberg</a:t>
            </a:r>
          </a:p>
        </p:txBody>
      </p:sp>
      <p:pic>
        <p:nvPicPr>
          <p:cNvPr id="11270" name="Picture 9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7200" y="1630363"/>
            <a:ext cx="5435600" cy="428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11271" name="Text Box 101"/>
          <p:cNvSpPr txBox="1">
            <a:spLocks noChangeArrowheads="1"/>
          </p:cNvSpPr>
          <p:nvPr/>
        </p:nvSpPr>
        <p:spPr bwMode="auto">
          <a:xfrm>
            <a:off x="1524000" y="6019800"/>
            <a:ext cx="6553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1400"/>
              <a:t>Source: http://commons.wikimedia.org/wiki/File:Konigsberg_bridges.png</a:t>
            </a:r>
          </a:p>
        </p:txBody>
      </p:sp>
    </p:spTree>
  </p:cSld>
  <p:clrMapOvr>
    <a:masterClrMapping/>
  </p:clrMapOvr>
</p:sld>
</file>

<file path=ppt/theme/theme1.xml><?xml version="1.0" encoding="utf-8"?>
<a:theme xmlns:a="http://schemas.openxmlformats.org/drawingml/2006/main" name="Fireball">
  <a:themeElements>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3404</TotalTime>
  <Words>916</Words>
  <Application>Microsoft Office PowerPoint</Application>
  <PresentationFormat>On-screen Show (4:3)</PresentationFormat>
  <Paragraphs>191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Fireball</vt:lpstr>
      <vt:lpstr>Lecture 21 Paths and Circuits</vt:lpstr>
      <vt:lpstr>Lecture Introduction</vt:lpstr>
      <vt:lpstr>Definitions</vt:lpstr>
      <vt:lpstr> Example: Walks, Paths, Circuits</vt:lpstr>
      <vt:lpstr>Euler Circuits</vt:lpstr>
      <vt:lpstr>Theorems on Euler Circuits</vt:lpstr>
      <vt:lpstr>Example: Euler Circuit</vt:lpstr>
      <vt:lpstr>Bridges of Königsberg Problem</vt:lpstr>
      <vt:lpstr>Map of Königsberg</vt:lpstr>
      <vt:lpstr>The Solution</vt:lpstr>
      <vt:lpstr>Hamiltonian Circuits</vt:lpstr>
      <vt:lpstr>PowerPoint Presentation</vt:lpstr>
      <vt:lpstr>Traveling Salesman Problem</vt:lpstr>
      <vt:lpstr>Example: Traveling Salesman </vt:lpstr>
      <vt:lpstr>Solution: Traveling Salesman </vt:lpstr>
      <vt:lpstr>Traveling Salesman Problem</vt:lpstr>
      <vt:lpstr>Traveling Salesman (cont)</vt:lpstr>
      <vt:lpstr>Key Concepts 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Opening Lecture</dc:title>
  <dc:creator>Bill</dc:creator>
  <cp:lastModifiedBy>Bill</cp:lastModifiedBy>
  <cp:revision>89</cp:revision>
  <cp:lastPrinted>1601-01-01T00:00:00Z</cp:lastPrinted>
  <dcterms:created xsi:type="dcterms:W3CDTF">2003-01-26T23:29:36Z</dcterms:created>
  <dcterms:modified xsi:type="dcterms:W3CDTF">2014-09-26T00:13:20Z</dcterms:modified>
</cp:coreProperties>
</file>